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33"/>
  </p:notesMasterIdLst>
  <p:sldIdLst>
    <p:sldId id="257" r:id="rId5"/>
    <p:sldId id="258" r:id="rId6"/>
    <p:sldId id="259" r:id="rId7"/>
    <p:sldId id="260" r:id="rId8"/>
    <p:sldId id="261" r:id="rId9"/>
    <p:sldId id="263" r:id="rId10"/>
    <p:sldId id="256" r:id="rId11"/>
    <p:sldId id="333" r:id="rId12"/>
    <p:sldId id="334" r:id="rId13"/>
    <p:sldId id="335" r:id="rId14"/>
    <p:sldId id="336" r:id="rId15"/>
    <p:sldId id="337" r:id="rId16"/>
    <p:sldId id="262" r:id="rId17"/>
    <p:sldId id="310" r:id="rId18"/>
    <p:sldId id="324" r:id="rId19"/>
    <p:sldId id="285" r:id="rId20"/>
    <p:sldId id="286" r:id="rId21"/>
    <p:sldId id="323" r:id="rId22"/>
    <p:sldId id="332" r:id="rId23"/>
    <p:sldId id="331" r:id="rId24"/>
    <p:sldId id="329" r:id="rId25"/>
    <p:sldId id="330" r:id="rId26"/>
    <p:sldId id="327" r:id="rId27"/>
    <p:sldId id="326" r:id="rId28"/>
    <p:sldId id="264" r:id="rId29"/>
    <p:sldId id="338" r:id="rId30"/>
    <p:sldId id="339" r:id="rId31"/>
    <p:sldId id="265" r:id="rId3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3" autoAdjust="0"/>
    <p:restoredTop sz="65129" autoAdjust="0"/>
  </p:normalViewPr>
  <p:slideViewPr>
    <p:cSldViewPr snapToGrid="0">
      <p:cViewPr varScale="1">
        <p:scale>
          <a:sx n="60" d="100"/>
          <a:sy n="60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rgbClr val="FFFFFF">
                  <a:lumMod val="6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95-4A45-A6AE-66540A511660}"/>
              </c:ext>
            </c:extLst>
          </c:dPt>
          <c:dPt>
            <c:idx val="1"/>
            <c:bubble3D val="0"/>
            <c:spPr>
              <a:solidFill>
                <a:srgbClr val="4F5761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95-4A45-A6AE-66540A511660}"/>
              </c:ext>
            </c:extLst>
          </c:dPt>
          <c:dPt>
            <c:idx val="2"/>
            <c:bubble3D val="0"/>
            <c:spPr>
              <a:solidFill>
                <a:srgbClr val="0D5778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95-4A45-A6AE-66540A511660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95-4A45-A6AE-66540A511660}"/>
              </c:ext>
            </c:extLst>
          </c:dPt>
          <c:cat>
            <c:strRef>
              <c:f>Sheet1!$A$2:$A$5</c:f>
              <c:strCache>
                <c:ptCount val="4"/>
                <c:pt idx="0">
                  <c:v>Western Europe</c:v>
                </c:pt>
                <c:pt idx="1">
                  <c:v>North America</c:v>
                </c:pt>
                <c:pt idx="2">
                  <c:v>South America</c:v>
                </c:pt>
                <c:pt idx="3">
                  <c:v>Other Regions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38</c:v>
                </c:pt>
                <c:pt idx="2">
                  <c:v>53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95-4A45-A6AE-66540A511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chemeClr val="accent2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B5-44CF-84CC-D52E2F0DF65F}"/>
              </c:ext>
            </c:extLst>
          </c:dPt>
          <c:dPt>
            <c:idx val="1"/>
            <c:bubble3D val="0"/>
            <c:spPr>
              <a:solidFill>
                <a:srgbClr val="00A4E8">
                  <a:lumMod val="7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B5-44CF-84CC-D52E2F0DF65F}"/>
              </c:ext>
            </c:extLst>
          </c:dPt>
          <c:dPt>
            <c:idx val="2"/>
            <c:bubble3D val="0"/>
            <c:spPr>
              <a:solidFill>
                <a:srgbClr val="B3E9FF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B5-44CF-84CC-D52E2F0DF65F}"/>
              </c:ext>
            </c:extLst>
          </c:dPt>
          <c:dPt>
            <c:idx val="3"/>
            <c:bubble3D val="0"/>
            <c:spPr>
              <a:solidFill>
                <a:srgbClr val="FFFFFF">
                  <a:lumMod val="65000"/>
                </a:srgb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B5-44CF-84CC-D52E2F0DF65F}"/>
              </c:ext>
            </c:extLst>
          </c:dPt>
          <c:dPt>
            <c:idx val="4"/>
            <c:bubble3D val="0"/>
            <c:spPr>
              <a:solidFill>
                <a:srgbClr val="4F5761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9B5-44CF-84CC-D52E2F0DF65F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9B5-44CF-84CC-D52E2F0DF65F}"/>
              </c:ext>
            </c:extLst>
          </c:dPt>
          <c:cat>
            <c:strRef>
              <c:f>Sheet1!$A$2:$A$8</c:f>
              <c:strCache>
                <c:ptCount val="7"/>
                <c:pt idx="0">
                  <c:v>Agriculture &amp; Forest</c:v>
                </c:pt>
                <c:pt idx="1">
                  <c:v>Chemistry</c:v>
                </c:pt>
                <c:pt idx="2">
                  <c:v>Roads &amp; Civil Works</c:v>
                </c:pt>
                <c:pt idx="3">
                  <c:v>Steel &amp;Metal</c:v>
                </c:pt>
                <c:pt idx="4">
                  <c:v>Refractories</c:v>
                </c:pt>
                <c:pt idx="5">
                  <c:v>Glass</c:v>
                </c:pt>
                <c:pt idx="6">
                  <c:v>Others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3.570810432676319E-2</c:v>
                </c:pt>
                <c:pt idx="1">
                  <c:v>0.13033772779070263</c:v>
                </c:pt>
                <c:pt idx="2">
                  <c:v>0.16593264546271197</c:v>
                </c:pt>
                <c:pt idx="3">
                  <c:v>0.36410070966331815</c:v>
                </c:pt>
                <c:pt idx="4">
                  <c:v>0.20412461069470142</c:v>
                </c:pt>
                <c:pt idx="5">
                  <c:v>8.7502152347307877E-2</c:v>
                </c:pt>
                <c:pt idx="6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9B5-44CF-84CC-D52E2F0DF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AE33B-B50E-4FA1-BE93-85D4016FD869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8A5B0-B59C-413D-8BC2-2BB3F37427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294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21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572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066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154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2029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4710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423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5349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630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400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668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3867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268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633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137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726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8A5B0-B59C-413D-8BC2-2BB3F374272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051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65B9C-6C8A-4D14-A8F6-F78C362A8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C3ABDC-5A42-4ECC-AD9A-6FE91B059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A942AD-0FC1-4C23-82D1-19C619E6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3A614A-B3AE-43BB-A4DB-AC59D43C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1BB00F-3533-47F5-A4A1-1F459992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91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3FD1B6-E4DE-449D-95B0-663612E2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EE7E02-4515-42E6-BDD5-992520CCD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74034D-48F5-476B-8446-DF63CAF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8523A4-0EB9-491E-BB90-9A8863A2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79845-9A42-4FCA-9586-6D2DAB70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20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5602A6-6562-4A89-9CA8-176E26E72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4ACEF3-ABC9-4695-9661-0D9C9117E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B1E6FD-AD00-483E-97C1-DAD91FA5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8EF45D-518B-4371-9545-BB22FD36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7EEF7-42DE-4E4E-A363-EE9FDE85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40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1" descr="C:\Data\Documents\Master Files\F&amp;F\2016 Lhoist - Brochure Facts &amp; Figures def\FR\Links\MarketsLR\ID_ 1992-Quarry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8747"/>
          <a:stretch/>
        </p:blipFill>
        <p:spPr bwMode="auto">
          <a:xfrm>
            <a:off x="245535" y="198714"/>
            <a:ext cx="11690351" cy="646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451708" y="343997"/>
            <a:ext cx="6467009" cy="4611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457167"/>
            <a:endParaRPr lang="nl-BE" sz="1867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13832" y="1878185"/>
            <a:ext cx="5564413" cy="903568"/>
          </a:xfrm>
          <a:noFill/>
          <a:effectLst/>
        </p:spPr>
        <p:txBody>
          <a:bodyPr lIns="0" tIns="0" rIns="0" bIns="0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kern="1200" dirty="0">
                <a:solidFill>
                  <a:schemeClr val="accent1"/>
                </a:solidFill>
                <a:latin typeface="+mj-lt"/>
                <a:ea typeface="+mj-ea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3833" y="4218940"/>
            <a:ext cx="5564715" cy="568325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lang="en-US" sz="1733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867" b="1" dirty="0">
                <a:latin typeface="+mj-lt"/>
              </a:rPr>
              <a:t>Presenter Name</a:t>
            </a:r>
            <a:br>
              <a:rPr lang="en-US" sz="1867" b="1" dirty="0">
                <a:latin typeface="+mj-lt"/>
              </a:rPr>
            </a:br>
            <a:r>
              <a:rPr lang="en-US" sz="1867" dirty="0">
                <a:latin typeface="+mj-lt"/>
              </a:rPr>
              <a:t>Presenter Title I Presentation 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13833" y="2919261"/>
            <a:ext cx="5564715" cy="10318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lang="nl-BE" sz="2400" b="0" i="0" kern="1200" cap="all" baseline="0" dirty="0">
                <a:solidFill>
                  <a:schemeClr val="accent5"/>
                </a:solidFill>
                <a:latin typeface="+mj-lt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8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50">
          <p15:clr>
            <a:srgbClr val="FBAE40"/>
          </p15:clr>
        </p15:guide>
        <p15:guide id="4" pos="7519">
          <p15:clr>
            <a:srgbClr val="FBAE40"/>
          </p15:clr>
        </p15:guide>
        <p15:guide id="5" orient="horz" pos="126">
          <p15:clr>
            <a:srgbClr val="FBAE40"/>
          </p15:clr>
        </p15:guide>
        <p15:guide id="6" orient="horz" pos="420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251866" y="734479"/>
            <a:ext cx="11688252" cy="59429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457167"/>
            <a:endParaRPr lang="nl-BE" sz="1867" dirty="0">
              <a:solidFill>
                <a:srgbClr val="FFFFFF"/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85016"/>
            <a:ext cx="10972800" cy="4841875"/>
          </a:xfrm>
          <a:noFill/>
        </p:spPr>
        <p:txBody>
          <a:bodyPr rIns="53998" anchor="ctr" anchorCtr="1"/>
          <a:lstStyle>
            <a:lvl1pPr marL="0" indent="0" algn="ctr">
              <a:spcAft>
                <a:spcPts val="12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 algn="ctr">
              <a:defRPr sz="2000">
                <a:solidFill>
                  <a:schemeClr val="bg1"/>
                </a:solidFill>
              </a:defRPr>
            </a:lvl2pPr>
            <a:lvl3pPr marL="0" indent="0" algn="ctr">
              <a:buClr>
                <a:schemeClr val="bg1"/>
              </a:buClr>
              <a:defRPr sz="2000">
                <a:solidFill>
                  <a:schemeClr val="bg2"/>
                </a:solidFill>
              </a:defRPr>
            </a:lvl3pPr>
            <a:lvl4pPr marL="0" indent="0" algn="ctr">
              <a:buClr>
                <a:schemeClr val="bg1"/>
              </a:buClr>
              <a:defRPr sz="2000">
                <a:solidFill>
                  <a:schemeClr val="bg2"/>
                </a:solidFill>
              </a:defRPr>
            </a:lvl4pPr>
            <a:lvl5pPr marL="0" indent="0" algn="ctr">
              <a:buClr>
                <a:schemeClr val="bg1"/>
              </a:buCl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OBJECTIVES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1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ag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1889" y="734479"/>
            <a:ext cx="11688233" cy="5942947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51704" y="889562"/>
            <a:ext cx="7795827" cy="461170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43964" y="1419889"/>
            <a:ext cx="7268205" cy="563903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i="0" dirty="0">
                <a:solidFill>
                  <a:schemeClr val="accent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3692"/>
              </a:lnSpc>
              <a:spcAft>
                <a:spcPct val="0"/>
              </a:spcAft>
            </a:pPr>
            <a:r>
              <a:rPr lang="en-US" dirty="0"/>
              <a:t>Agenda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8" hasCustomPrompt="1"/>
          </p:nvPr>
        </p:nvSpPr>
        <p:spPr>
          <a:xfrm>
            <a:off x="742955" y="2557351"/>
            <a:ext cx="7268935" cy="2813439"/>
          </a:xfrm>
        </p:spPr>
        <p:txBody>
          <a:bodyPr vert="horz" lIns="0" tIns="34289" rIns="68577" bIns="34289" rtlCol="0">
            <a:noAutofit/>
          </a:bodyPr>
          <a:lstStyle>
            <a:lvl1pPr marL="0" indent="0">
              <a:buNone/>
              <a:defRPr lang="nl-BE" sz="2000" dirty="0"/>
            </a:lvl1pPr>
          </a:lstStyle>
          <a:p>
            <a:pPr lvl="0"/>
            <a:r>
              <a:rPr lang="nl-BE" dirty="0"/>
              <a:t>Topic 1</a:t>
            </a:r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51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1889" y="734479"/>
            <a:ext cx="11688233" cy="5942947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51704" y="889562"/>
            <a:ext cx="7795827" cy="461170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43969" y="1419889"/>
            <a:ext cx="7267921" cy="563903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i="0" dirty="0">
                <a:solidFill>
                  <a:schemeClr val="accent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3692"/>
              </a:lnSpc>
              <a:spcAft>
                <a:spcPct val="0"/>
              </a:spcAft>
            </a:pPr>
            <a:r>
              <a:rPr lang="en-US" dirty="0"/>
              <a:t>Agenda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43965" y="2078533"/>
            <a:ext cx="7267920" cy="3284923"/>
          </a:xfrm>
        </p:spPr>
        <p:txBody>
          <a:bodyPr lIns="0"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Topic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31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251866" y="734479"/>
            <a:ext cx="11688252" cy="23007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457167"/>
            <a:endParaRPr lang="nl-BE" sz="1867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1889" y="3126921"/>
            <a:ext cx="11688233" cy="3550504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10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43964" y="2326605"/>
            <a:ext cx="10876536" cy="563903"/>
          </a:xfrm>
          <a:noFill/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b="0" i="0" dirty="0">
                <a:solidFill>
                  <a:schemeClr val="bg1"/>
                </a:solidFill>
                <a:cs typeface="Arial" charset="0"/>
              </a:defRPr>
            </a:lvl1pPr>
          </a:lstStyle>
          <a:p>
            <a:pPr marL="0" lvl="0" eaLnBrk="0" fontAlgn="base" hangingPunct="0">
              <a:lnSpc>
                <a:spcPts val="3692"/>
              </a:lnSpc>
              <a:spcAft>
                <a:spcPct val="0"/>
              </a:spcAft>
            </a:pPr>
            <a:r>
              <a:rPr lang="en-US" dirty="0"/>
              <a:t>chapter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3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599" y="840064"/>
            <a:ext cx="11010900" cy="5460849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46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Bullets+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599" y="1413164"/>
            <a:ext cx="11010900" cy="488774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70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4" y="1413164"/>
            <a:ext cx="5344225" cy="488774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276278" y="1413164"/>
            <a:ext cx="5344225" cy="488774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cxnSp>
        <p:nvCxnSpPr>
          <p:cNvPr id="21" name="Straight Connector 20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04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DF42-D521-4B9A-ADFC-417A6326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A7AB2C-F7DA-49BF-999B-F4F441415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FE9183-657A-4ACB-B1C9-126B2138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36C67C-2CD5-4CE8-9F7A-341F411C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9DBDA8-2276-4205-ABC9-AD1AE9EF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90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95495" y="1413167"/>
            <a:ext cx="7725005" cy="140236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9605" y="1413169"/>
            <a:ext cx="3008351" cy="906289"/>
          </a:xfrm>
          <a:prstGeom prst="homePlate">
            <a:avLst>
              <a:gd name="adj" fmla="val 18678"/>
            </a:avLst>
          </a:prstGeom>
          <a:solidFill>
            <a:schemeClr val="accent5"/>
          </a:solidFill>
        </p:spPr>
        <p:txBody>
          <a:bodyPr lIns="134994" rIns="80996" anchor="ctr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177788" indent="0">
              <a:buNone/>
              <a:defRPr>
                <a:solidFill>
                  <a:schemeClr val="bg1"/>
                </a:solidFill>
              </a:defRPr>
            </a:lvl2pPr>
            <a:lvl3pPr marL="357162" indent="0">
              <a:buNone/>
              <a:defRPr>
                <a:solidFill>
                  <a:schemeClr val="bg1"/>
                </a:solidFill>
              </a:defRPr>
            </a:lvl3pPr>
            <a:lvl4pPr marL="534947" indent="0">
              <a:buNone/>
              <a:defRPr>
                <a:solidFill>
                  <a:schemeClr val="bg1"/>
                </a:solidFill>
              </a:defRPr>
            </a:lvl4pPr>
            <a:lvl5pPr marL="720671" indent="0">
              <a:buNone/>
              <a:defRPr>
                <a:solidFill>
                  <a:schemeClr val="bg1"/>
                </a:solidFill>
              </a:defRPr>
            </a:lvl5pPr>
            <a:lvl6pPr marL="900045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895495" y="2993930"/>
            <a:ext cx="7725005" cy="140236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5" y="2993933"/>
            <a:ext cx="3008351" cy="906289"/>
          </a:xfrm>
          <a:prstGeom prst="homePlate">
            <a:avLst>
              <a:gd name="adj" fmla="val 18678"/>
            </a:avLst>
          </a:prstGeom>
          <a:solidFill>
            <a:schemeClr val="accent1"/>
          </a:solidFill>
        </p:spPr>
        <p:txBody>
          <a:bodyPr lIns="134994" rIns="80996" anchor="ctr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177788" indent="0">
              <a:buNone/>
              <a:defRPr>
                <a:solidFill>
                  <a:schemeClr val="bg1"/>
                </a:solidFill>
              </a:defRPr>
            </a:lvl2pPr>
            <a:lvl3pPr marL="357162" indent="0">
              <a:buNone/>
              <a:defRPr>
                <a:solidFill>
                  <a:schemeClr val="bg1"/>
                </a:solidFill>
              </a:defRPr>
            </a:lvl3pPr>
            <a:lvl4pPr marL="534947" indent="0">
              <a:buNone/>
              <a:defRPr>
                <a:solidFill>
                  <a:schemeClr val="bg1"/>
                </a:solidFill>
              </a:defRPr>
            </a:lvl4pPr>
            <a:lvl5pPr marL="720671" indent="0">
              <a:buNone/>
              <a:defRPr>
                <a:solidFill>
                  <a:schemeClr val="bg1"/>
                </a:solidFill>
              </a:defRPr>
            </a:lvl5pPr>
            <a:lvl6pPr marL="900045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895495" y="4574691"/>
            <a:ext cx="7725005" cy="140236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609605" y="4574696"/>
            <a:ext cx="3008351" cy="906289"/>
          </a:xfrm>
          <a:prstGeom prst="homePlate">
            <a:avLst>
              <a:gd name="adj" fmla="val 18678"/>
            </a:avLst>
          </a:prstGeom>
          <a:solidFill>
            <a:schemeClr val="bg2"/>
          </a:solidFill>
        </p:spPr>
        <p:txBody>
          <a:bodyPr lIns="134994" rIns="80996" anchor="ctr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177788" indent="0">
              <a:buNone/>
              <a:defRPr>
                <a:solidFill>
                  <a:schemeClr val="bg1"/>
                </a:solidFill>
              </a:defRPr>
            </a:lvl2pPr>
            <a:lvl3pPr marL="357162" indent="0">
              <a:buNone/>
              <a:defRPr>
                <a:solidFill>
                  <a:schemeClr val="bg1"/>
                </a:solidFill>
              </a:defRPr>
            </a:lvl3pPr>
            <a:lvl4pPr marL="534947" indent="0">
              <a:buNone/>
              <a:defRPr>
                <a:solidFill>
                  <a:schemeClr val="bg1"/>
                </a:solidFill>
              </a:defRPr>
            </a:lvl4pPr>
            <a:lvl5pPr marL="720671" indent="0">
              <a:buNone/>
              <a:defRPr>
                <a:solidFill>
                  <a:schemeClr val="bg1"/>
                </a:solidFill>
              </a:defRPr>
            </a:lvl5pPr>
            <a:lvl6pPr marL="900045" indent="0">
              <a:buNone/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616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6" name="Object 2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63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9601" y="1413164"/>
            <a:ext cx="11010899" cy="4887744"/>
          </a:xfrm>
        </p:spPr>
        <p:txBody>
          <a:bodyPr anchor="ctr" anchorCtr="1"/>
          <a:lstStyle>
            <a:lvl1pPr marL="0" indent="0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923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able Placeholder 4"/>
          <p:cNvSpPr>
            <a:spLocks noGrp="1"/>
          </p:cNvSpPr>
          <p:nvPr>
            <p:ph type="tbl" sz="quarter" idx="16"/>
          </p:nvPr>
        </p:nvSpPr>
        <p:spPr>
          <a:xfrm>
            <a:off x="609599" y="1413167"/>
            <a:ext cx="11010900" cy="4887743"/>
          </a:xfrm>
        </p:spPr>
        <p:txBody>
          <a:bodyPr anchor="ctr" anchorCtr="1"/>
          <a:lstStyle>
            <a:lvl1pPr marL="0" indent="0">
              <a:buNone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8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90737" y="1413167"/>
            <a:ext cx="5329767" cy="4887743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34289" rIns="68577" bIns="34289" rtlCol="0" anchor="ctr" anchorCtr="0">
            <a:noAutofit/>
          </a:bodyPr>
          <a:lstStyle>
            <a:lvl1pPr>
              <a:defRPr lang="nl-BE" sz="1067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r">
              <a:buNone/>
            </a:pPr>
            <a:endParaRPr lang="nl-BE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dirty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47913"/>
            <a:ext cx="9385827" cy="330413"/>
          </a:xfrm>
        </p:spPr>
        <p:txBody>
          <a:bodyPr rIns="53998"/>
          <a:lstStyle>
            <a:lvl1pPr marL="0" indent="0">
              <a:buNone/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4" y="1413164"/>
            <a:ext cx="5344225" cy="4887744"/>
          </a:xfrm>
        </p:spPr>
        <p:txBody>
          <a:bodyPr rIns="53998"/>
          <a:lstStyle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nl-BE" dirty="0"/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9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nl-BE" sz="933" b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 flipV="1">
            <a:off x="11620500" y="247929"/>
            <a:ext cx="0" cy="144000"/>
          </a:xfrm>
          <a:prstGeom prst="line">
            <a:avLst/>
          </a:prstGeom>
          <a:ln w="19050">
            <a:solidFill>
              <a:srgbClr val="040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07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5144" cy="288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5664000"/>
            <a:ext cx="288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0071B9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74435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4328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67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5767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33F2C-A5A5-43E4-A9E3-D3245DE7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E661B3-C0FE-4128-BA68-1A1CC3236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F2D932-F5B1-4CC2-9BFA-BC96F9C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1882AB-311C-485B-AE5B-7027C023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8A24F0-57D0-478C-ADD6-13BC622A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46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937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793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015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080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41291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9987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2637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8751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4823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8153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FCC32-F84B-43A5-8CEB-A38CEDE7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865B42-04DA-479F-B721-82FEBA868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64F88A-C709-4F13-AE65-0D75325F7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FED8AE-0BE1-4ECD-A34E-7E42ACBC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4991B8-8521-459B-8172-A7AB017E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44C66B-C28F-49F2-AA2C-8B57AFE1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99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6912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6155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4779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6155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0388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7201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0022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717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19D27-2F82-482A-AB4A-11A840FA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B59AA-75C3-4F01-B66D-A363A6151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CCAC80-B3B6-49FB-96B0-8135A2F75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C813C5-AA16-473A-AC62-A19B829BD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F67B53-518B-4E6A-B7B4-60A2A2D4E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831C2D-37A6-4C16-A140-80016E37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D926BD-5352-494C-B632-BB97F467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77E330-DC19-4598-888C-4AED5988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30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43D50-C156-432D-A1B5-9B09A0BD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226468-7637-405B-A607-DF0A9EA9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97E4ED-E39F-472B-A740-67BEFA4A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8A7565-DF9B-499E-9739-C31883B1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10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8D2809-B60F-4EE2-A49C-91715DD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FA725E-C764-4063-8DDD-5925F7F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DBE15-8868-4899-BC38-482CC559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50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D70D5-9CBC-485A-B072-640236B2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574BF-C6A1-45B7-A493-85D79196A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366BE1-9EAC-4B05-AC23-D6CB144FB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9C941A-757F-4F17-B566-5D327250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F24EEA-1204-47F2-B889-D35DB907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7D8BFD-D91F-4949-8001-A75B45E3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30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9301D-EB1D-4AF3-8A0D-FA37123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D7B70DE-D293-496D-80D8-BC6688C0B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F42322-A8D3-4E5E-B5A6-764CCD774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BEC3D7-DEF2-445A-BAD4-4373EEAB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6F2D35-51DC-4A0B-ABDE-B31400D7C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B139F3-D77A-47A2-A5E5-B10E6A24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91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B46092-E04D-4D4E-AC06-2DD3708F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7634D4-9E11-4C59-A24C-C918C010E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2CB31-AA33-4507-A80D-1E979D274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B72D-CA7C-452D-8EDE-48BC3BAC5033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33A7CF-6A48-4EA7-8150-9E0E4E0AE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5A79D-B82B-45D2-83ED-5F085D4C4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702C-62CF-4E61-8A8D-172CF58B9A8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384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think-cell Slide" r:id="rId18" imgW="353" imgH="353" progId="TCLayout.ActiveDocument.1">
                  <p:embed/>
                </p:oleObj>
              </mc:Choice>
              <mc:Fallback>
                <p:oleObj name="think-cell Slide" r:id="rId18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8652" y="152236"/>
            <a:ext cx="9386773" cy="512763"/>
          </a:xfrm>
          <a:prstGeom prst="rect">
            <a:avLst/>
          </a:prstGeom>
        </p:spPr>
        <p:txBody>
          <a:bodyPr vert="horz" lIns="0" tIns="0" rIns="68577" bIns="34289" rtlCol="0" anchor="t" anchorCtr="0">
            <a:noAutofit/>
          </a:bodyPr>
          <a:lstStyle/>
          <a:p>
            <a:r>
              <a:rPr lang="en-US" noProof="0" dirty="0"/>
              <a:t>CLICK HERE TO ADD A PAGE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652" y="853945"/>
            <a:ext cx="10972800" cy="5446963"/>
          </a:xfrm>
          <a:prstGeom prst="rect">
            <a:avLst/>
          </a:prstGeom>
        </p:spPr>
        <p:txBody>
          <a:bodyPr vert="horz" lIns="0" tIns="34289" rIns="68577" bIns="34289" rtlCol="0">
            <a:noAutofit/>
          </a:bodyPr>
          <a:lstStyle/>
          <a:p>
            <a:pPr lvl="0"/>
            <a:r>
              <a:rPr lang="en-US" noProof="0" dirty="0"/>
              <a:t>Click here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 </a:t>
            </a: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8654" y="6521760"/>
            <a:ext cx="4212316" cy="1819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sz="933" b="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457167"/>
            <a:endParaRPr lang="fr-B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611735" y="266260"/>
            <a:ext cx="284012" cy="15549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r-FR"/>
            </a:defPPr>
            <a:lvl1pPr algn="r">
              <a:defRPr sz="900" b="1">
                <a:solidFill>
                  <a:srgbClr val="040404"/>
                </a:solidFill>
                <a:cs typeface="Arial" panose="020B0604020202020204" pitchFamily="34" charset="0"/>
              </a:defRPr>
            </a:lvl1pPr>
          </a:lstStyle>
          <a:p>
            <a:pPr defTabSz="457167"/>
            <a:fld id="{4237F9D4-242D-4A28-A8B9-AC07372DFA8F}" type="slidenum">
              <a:rPr lang="en-US" sz="933" smtClean="0"/>
              <a:pPr defTabSz="457167"/>
              <a:t>‹N°›</a:t>
            </a:fld>
            <a:endParaRPr lang="en-US" sz="933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29" y="247929"/>
            <a:ext cx="810857" cy="3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3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457167" rtl="0" eaLnBrk="1" latinLnBrk="0" hangingPunct="1">
        <a:spcBef>
          <a:spcPct val="0"/>
        </a:spcBef>
        <a:buNone/>
        <a:defRPr sz="2400" kern="1200" cap="all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77788" indent="-177788" algn="l" defTabSz="457167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tabLst/>
        <a:defRPr sz="1600" b="0" kern="1200" cap="none" baseline="0">
          <a:solidFill>
            <a:schemeClr val="accent5"/>
          </a:solidFill>
          <a:latin typeface="+mj-lt"/>
          <a:ea typeface="+mn-ea"/>
          <a:cs typeface="+mn-cs"/>
        </a:defRPr>
      </a:lvl1pPr>
      <a:lvl2pPr marL="357162" indent="-179376" algn="l" defTabSz="457167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534948" indent="-177788" algn="l" defTabSz="457167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SzPct val="120000"/>
        <a:buFont typeface="Calibri" panose="020F0502020204030204" pitchFamily="34" charset="0"/>
        <a:buChar char="›"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720671" indent="-185726" algn="l" defTabSz="457167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600" b="0" kern="1200">
          <a:solidFill>
            <a:schemeClr val="bg2"/>
          </a:solidFill>
          <a:latin typeface="+mj-lt"/>
          <a:ea typeface="+mn-ea"/>
          <a:cs typeface="+mn-cs"/>
        </a:defRPr>
      </a:lvl4pPr>
      <a:lvl5pPr marL="900045" indent="-179376" algn="l" defTabSz="457167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600" b="0" kern="1200">
          <a:solidFill>
            <a:schemeClr val="bg2"/>
          </a:solidFill>
          <a:latin typeface="+mj-lt"/>
          <a:ea typeface="+mn-ea"/>
          <a:cs typeface="+mn-cs"/>
        </a:defRPr>
      </a:lvl5pPr>
      <a:lvl6pPr marL="1077833" indent="-177788" algn="l" defTabSz="457167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20000"/>
        <a:buFont typeface="Calibri" panose="020F0502020204030204" pitchFamily="34" charset="0"/>
        <a:buChar char="›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4000"/>
            <a:ext cx="2698731" cy="1166117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9504000" y="288000"/>
            <a:ext cx="24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600" smtClean="0">
                <a:solidFill>
                  <a:srgbClr val="898989"/>
                </a:solidFill>
              </a:rPr>
              <a:pPr/>
              <a:t>09/11/2018</a:t>
            </a:fld>
            <a:endParaRPr lang="fr-FR" sz="16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600" b="1" smtClean="0">
                <a:solidFill>
                  <a:srgbClr val="898989"/>
                </a:solidFill>
              </a:rPr>
              <a:pPr/>
              <a:t>‹N°›</a:t>
            </a:fld>
            <a:endParaRPr lang="fr-FR" sz="16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0071B9"/>
          </a:solidFill>
          <a:ln>
            <a:noFill/>
          </a:ln>
          <a:extLst/>
        </p:spPr>
        <p:txBody>
          <a:bodyPr/>
          <a:lstStyle/>
          <a:p>
            <a:endParaRPr lang="fr-FR" sz="2400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14723"/>
            <a:ext cx="1075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6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kern="1200" dirty="0">
                <a:solidFill>
                  <a:srgbClr val="0071B9"/>
                </a:solidFill>
                <a:effectLst/>
                <a:latin typeface="Arial"/>
                <a:ea typeface="ＭＳ Ｐゴシック" charset="0"/>
                <a:cs typeface="Arial"/>
              </a:rPr>
              <a:t>mobilité voies hydrauliques</a:t>
            </a:r>
            <a:endParaRPr lang="fr-FR" sz="1600" b="1" dirty="0">
              <a:solidFill>
                <a:srgbClr val="0071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64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0071B9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4F167-F9C1-4B8D-82AC-C043886D584E}" type="datetimeFigureOut">
              <a:rPr lang="fr-BE" smtClean="0"/>
              <a:t>09-11-18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A5282-BCFE-4A8D-9087-076697AE3A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974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1.xml"/><Relationship Id="rId7" Type="http://schemas.openxmlformats.org/officeDocument/2006/relationships/chart" Target="../charts/chart1.xml"/><Relationship Id="rId12" Type="http://schemas.openxmlformats.org/officeDocument/2006/relationships/image" Target="../media/image18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11" Type="http://schemas.microsoft.com/office/2007/relationships/hdphoto" Target="../media/hdphoto2.wdp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5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6" Type="http://schemas.openxmlformats.org/officeDocument/2006/relationships/chart" Target="../charts/chart2.xml"/><Relationship Id="rId11" Type="http://schemas.openxmlformats.org/officeDocument/2006/relationships/image" Target="../media/image23.jpeg"/><Relationship Id="rId5" Type="http://schemas.openxmlformats.org/officeDocument/2006/relationships/image" Target="../media/image1.emf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399"/>
          </a:xfrm>
        </p:spPr>
      </p:pic>
    </p:spTree>
    <p:extLst>
      <p:ext uri="{BB962C8B-B14F-4D97-AF65-F5344CB8AC3E}">
        <p14:creationId xmlns:p14="http://schemas.microsoft.com/office/powerpoint/2010/main" val="34423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3_02485_Approvisionnement_ciment_centrale_beton_Jambes_C_SPW-Dir_Edition_L.jpg"/>
          <p:cNvPicPr>
            <a:picLocks noChangeAspect="1"/>
          </p:cNvPicPr>
          <p:nvPr/>
        </p:nvPicPr>
        <p:blipFill>
          <a:blip r:embed="rId3"/>
          <a:srcRect b="13562"/>
          <a:stretch>
            <a:fillRect/>
          </a:stretch>
        </p:blipFill>
        <p:spPr>
          <a:xfrm>
            <a:off x="2052572" y="1417637"/>
            <a:ext cx="7506085" cy="43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Moustier</a:t>
            </a:r>
          </a:p>
        </p:txBody>
      </p:sp>
      <p:pic>
        <p:nvPicPr>
          <p:cNvPr id="5" name="Image 4" descr="Moustier 08_02146-Zone_portuaire_de-Moustier_C_SPW-Dir_Edition_L.jpg"/>
          <p:cNvPicPr>
            <a:picLocks noChangeAspect="1"/>
          </p:cNvPicPr>
          <p:nvPr/>
        </p:nvPicPr>
        <p:blipFill>
          <a:blip r:embed="rId4"/>
          <a:srcRect b="13670"/>
          <a:stretch>
            <a:fillRect/>
          </a:stretch>
        </p:blipFill>
        <p:spPr>
          <a:xfrm>
            <a:off x="2052572" y="1417637"/>
            <a:ext cx="7506085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3_02485_Approvisionnement_ciment_centrale_beton_Jambes_C_SPW-Dir_Edition_L.jpg"/>
          <p:cNvPicPr>
            <a:picLocks noChangeAspect="1"/>
          </p:cNvPicPr>
          <p:nvPr/>
        </p:nvPicPr>
        <p:blipFill>
          <a:blip r:embed="rId3"/>
          <a:srcRect b="13562"/>
          <a:stretch>
            <a:fillRect/>
          </a:stretch>
        </p:blipFill>
        <p:spPr>
          <a:xfrm>
            <a:off x="2052572" y="1417637"/>
            <a:ext cx="7506085" cy="43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Jambes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3_02485_Approvisionnement_ciment_centrale_beton_Jambes_C_SPW-Dir_Edition_L.jpg"/>
          <p:cNvPicPr>
            <a:picLocks noChangeAspect="1"/>
          </p:cNvPicPr>
          <p:nvPr/>
        </p:nvPicPr>
        <p:blipFill>
          <a:blip r:embed="rId3"/>
          <a:srcRect b="13562"/>
          <a:stretch>
            <a:fillRect/>
          </a:stretch>
        </p:blipFill>
        <p:spPr>
          <a:xfrm>
            <a:off x="2052572" y="1417637"/>
            <a:ext cx="7506085" cy="43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Auvelais</a:t>
            </a:r>
            <a:endParaRPr lang="fr-BE" dirty="0"/>
          </a:p>
        </p:txBody>
      </p:sp>
      <p:pic>
        <p:nvPicPr>
          <p:cNvPr id="5" name="Image 4" descr="Zone_portuaire_Auvelais_C_SPW-DPVNI-27_L.jpg"/>
          <p:cNvPicPr>
            <a:picLocks noChangeAspect="1"/>
          </p:cNvPicPr>
          <p:nvPr/>
        </p:nvPicPr>
        <p:blipFill>
          <a:blip r:embed="rId4"/>
          <a:srcRect r="1545" b="15110"/>
          <a:stretch>
            <a:fillRect/>
          </a:stretch>
        </p:blipFill>
        <p:spPr>
          <a:xfrm>
            <a:off x="2052572" y="1417637"/>
            <a:ext cx="7506085" cy="4320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69276" y="1027906"/>
            <a:ext cx="32240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et la société LHOIST</a:t>
            </a:r>
            <a:br>
              <a:rPr lang="fr-BE" sz="2400" b="1" i="1" dirty="0">
                <a:solidFill>
                  <a:schemeClr val="bg1"/>
                </a:solidFill>
              </a:rPr>
            </a:br>
            <a:endParaRPr lang="fr-BE" sz="2400" b="1" i="1" dirty="0">
              <a:solidFill>
                <a:schemeClr val="bg1"/>
              </a:solidFill>
            </a:endParaRPr>
          </a:p>
          <a:p>
            <a:pPr algn="ctr"/>
            <a:r>
              <a:rPr lang="fr-BE" sz="2400" b="1" dirty="0">
                <a:solidFill>
                  <a:schemeClr val="bg1"/>
                </a:solidFill>
              </a:rPr>
              <a:t>Monsieur Antoine </a:t>
            </a:r>
            <a:r>
              <a:rPr lang="fr-BE" sz="2400" b="1" dirty="0" err="1">
                <a:solidFill>
                  <a:schemeClr val="bg1"/>
                </a:solidFill>
              </a:rPr>
              <a:t>Riguelle</a:t>
            </a:r>
            <a:r>
              <a:rPr lang="fr-BE" sz="2400" b="1" dirty="0">
                <a:solidFill>
                  <a:schemeClr val="bg1"/>
                </a:solidFill>
              </a:rPr>
              <a:t>, Directeur du site de Marche-les-Dames</a:t>
            </a:r>
          </a:p>
        </p:txBody>
      </p:sp>
    </p:spTree>
    <p:extLst>
      <p:ext uri="{BB962C8B-B14F-4D97-AF65-F5344CB8AC3E}">
        <p14:creationId xmlns:p14="http://schemas.microsoft.com/office/powerpoint/2010/main" val="37140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Riguelle</a:t>
            </a:r>
            <a:endParaRPr lang="fr-FR" dirty="0"/>
          </a:p>
          <a:p>
            <a:r>
              <a:rPr lang="fr-FR" dirty="0"/>
              <a:t>Directeur – 7 Novembre 2018</a:t>
            </a:r>
          </a:p>
        </p:txBody>
      </p:sp>
      <p:pic>
        <p:nvPicPr>
          <p:cNvPr id="8" name="Picture 3" descr="C:\Data\Documents\Logo\LHOISTTransp [Converti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8" y="666066"/>
            <a:ext cx="2611483" cy="9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53550" y="2495253"/>
            <a:ext cx="6032933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2667" b="1" dirty="0">
                <a:solidFill>
                  <a:srgbClr val="000000"/>
                </a:solidFill>
                <a:latin typeface="Calibri"/>
              </a:rPr>
              <a:t>Dolomies de Marche-les-Dames S.A.</a:t>
            </a:r>
          </a:p>
          <a:p>
            <a:pPr defTabSz="609555"/>
            <a:r>
              <a:rPr lang="fr-FR" sz="2400" b="1" dirty="0">
                <a:solidFill>
                  <a:srgbClr val="000000"/>
                </a:solidFill>
                <a:latin typeface="Calibri"/>
              </a:rPr>
              <a:t>Une société du Groupe </a:t>
            </a:r>
            <a:r>
              <a:rPr lang="fr-FR" sz="2400" b="1" dirty="0" err="1">
                <a:solidFill>
                  <a:srgbClr val="000000"/>
                </a:solidFill>
                <a:latin typeface="Calibri"/>
              </a:rPr>
              <a:t>Lhoist</a:t>
            </a:r>
            <a:endParaRPr lang="fr-FR" sz="2400" b="1" dirty="0">
              <a:solidFill>
                <a:srgbClr val="00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9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ata\Documents\Master Files\F&amp;F\2016 Lhoist - Brochure Facts &amp; Figures def\FR\Links\MarketsLR\FLANDERSBACH_0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8853"/>
          <a:stretch/>
        </p:blipFill>
        <p:spPr bwMode="auto">
          <a:xfrm>
            <a:off x="217611" y="209748"/>
            <a:ext cx="8706932" cy="64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64543" y="3160045"/>
            <a:ext cx="3360000" cy="336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defTabSz="609555">
              <a:lnSpc>
                <a:spcPct val="90000"/>
              </a:lnSpc>
            </a:pPr>
            <a:endParaRPr lang="fr-BE" sz="2400" b="1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7364544" y="3160044"/>
            <a:ext cx="3360000" cy="3360000"/>
          </a:xfrm>
          <a:prstGeom prst="rect">
            <a:avLst/>
          </a:prstGeom>
          <a:noFill/>
        </p:spPr>
        <p:txBody>
          <a:bodyPr wrap="square" lIns="48000" tIns="48000" rIns="48000" bIns="48000" rtlCol="0" anchor="ctr">
            <a:noAutofit/>
          </a:bodyPr>
          <a:lstStyle/>
          <a:p>
            <a:pPr defTabSz="609555"/>
            <a:r>
              <a:rPr lang="fr-FR" sz="4667" dirty="0">
                <a:solidFill>
                  <a:srgbClr val="FFFFFF"/>
                </a:solidFill>
                <a:latin typeface="Calibri Light" panose="020F0302020204030204" pitchFamily="34" charset="0"/>
              </a:rPr>
              <a:t>LHOIST </a:t>
            </a:r>
            <a:r>
              <a:rPr lang="fr-FR" sz="4667" spc="-80" dirty="0">
                <a:solidFill>
                  <a:srgbClr val="FFFFFF"/>
                </a:solidFill>
                <a:latin typeface="Calibri Light" panose="020F0302020204030204" pitchFamily="34" charset="0"/>
              </a:rPr>
              <a:t>AUJOURD’HUI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8863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718696" y="138901"/>
            <a:ext cx="45566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NOS ÉQUIPES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4797" y="325552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NOS ÉQUIPES</a:t>
            </a:r>
          </a:p>
        </p:txBody>
      </p:sp>
      <p:pic>
        <p:nvPicPr>
          <p:cNvPr id="8" name="Picture 4" descr="C:\Data\Documents\Admin\Perso\Doc\PSD\HR\Graph\New\men-and-women.png"/>
          <p:cNvPicPr>
            <a:picLocks noChangeAspect="1" noChangeArrowheads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92" y="2693591"/>
            <a:ext cx="3142441" cy="355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52523" y="4817316"/>
            <a:ext cx="1982376" cy="960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48000" rIns="48000" rtlCol="0" anchor="ctr"/>
          <a:lstStyle/>
          <a:p>
            <a:pPr algn="ctr" defTabSz="1219170">
              <a:defRPr/>
            </a:pPr>
            <a:r>
              <a:rPr lang="fr-BE" sz="7200" b="1" kern="0" dirty="0">
                <a:solidFill>
                  <a:srgbClr val="0D5778"/>
                </a:solidFill>
                <a:latin typeface="Calibri"/>
              </a:rPr>
              <a:t>&gt; 50</a:t>
            </a:r>
          </a:p>
        </p:txBody>
      </p:sp>
      <p:pic>
        <p:nvPicPr>
          <p:cNvPr id="11" name="Picture 3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295" y="3452337"/>
            <a:ext cx="3370053" cy="12869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94574" y="4208896"/>
            <a:ext cx="2000237" cy="960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48000" rIns="48000" rtlCol="0" anchor="ctr"/>
          <a:lstStyle/>
          <a:p>
            <a:pPr algn="ctr" defTabSz="1219170">
              <a:defRPr/>
            </a:pPr>
            <a:r>
              <a:rPr lang="fr-BE" sz="7200" b="1" kern="0" dirty="0">
                <a:solidFill>
                  <a:srgbClr val="0D5778"/>
                </a:solidFill>
                <a:latin typeface="Calibri"/>
              </a:rPr>
              <a:t>6400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4244720" y="2183496"/>
            <a:ext cx="0" cy="182940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4145413" y="3520476"/>
            <a:ext cx="122637" cy="122637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4145413" y="3701843"/>
            <a:ext cx="122637" cy="122637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4145413" y="3890267"/>
            <a:ext cx="122637" cy="122637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49" name="TextBox 4"/>
          <p:cNvSpPr txBox="1"/>
          <p:nvPr/>
        </p:nvSpPr>
        <p:spPr>
          <a:xfrm>
            <a:off x="3494811" y="4329866"/>
            <a:ext cx="1790047" cy="8681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609555">
              <a:lnSpc>
                <a:spcPct val="90000"/>
              </a:lnSpc>
            </a:pPr>
            <a:r>
              <a:rPr lang="fr-BE" sz="1867" b="1" dirty="0">
                <a:solidFill>
                  <a:srgbClr val="0D5778"/>
                </a:solidFill>
                <a:latin typeface="Calibri"/>
              </a:rPr>
              <a:t>EMPLOYÉS DANS LE MONDE</a:t>
            </a:r>
          </a:p>
        </p:txBody>
      </p:sp>
      <p:sp>
        <p:nvSpPr>
          <p:cNvPr id="150" name="TextBox 4"/>
          <p:cNvSpPr txBox="1"/>
          <p:nvPr/>
        </p:nvSpPr>
        <p:spPr>
          <a:xfrm>
            <a:off x="8558900" y="5183483"/>
            <a:ext cx="2044753" cy="350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609555">
              <a:lnSpc>
                <a:spcPct val="90000"/>
              </a:lnSpc>
            </a:pPr>
            <a:r>
              <a:rPr lang="fr-BE" sz="1867" b="1" dirty="0">
                <a:solidFill>
                  <a:srgbClr val="0D5778"/>
                </a:solidFill>
                <a:latin typeface="Calibri"/>
              </a:rPr>
              <a:t>NATIONALITÉS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1296828" y="1418969"/>
            <a:ext cx="9522729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55"/>
            <a:r>
              <a:rPr lang="fr-BE" sz="1867" dirty="0">
                <a:solidFill>
                  <a:srgbClr val="000000"/>
                </a:solidFill>
                <a:latin typeface="Calibri"/>
              </a:rPr>
              <a:t>Chez Lhoist, le capital humain a son importance. Les efforts permanents de nos collaborateurs en termes d'innovation et de recherche de nouvelles opportunités ainsi que leurs réalisations sont à l'origine de notre réussite et de notre croissance au niveau mondial. </a:t>
            </a:r>
            <a:endParaRPr lang="fr-FR" sz="1867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4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Connecteur droit 128"/>
          <p:cNvCxnSpPr/>
          <p:nvPr/>
        </p:nvCxnSpPr>
        <p:spPr>
          <a:xfrm>
            <a:off x="6164791" y="2467304"/>
            <a:ext cx="2177648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20300" y="1354037"/>
            <a:ext cx="144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133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8695" y="138902"/>
            <a:ext cx="77776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NOTRE CHIFFRE D’AFFAIRES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4797" y="325552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NOTRE CHIFFRE D’AFFAIRES</a:t>
            </a:r>
          </a:p>
        </p:txBody>
      </p:sp>
      <p:graphicFrame>
        <p:nvGraphicFramePr>
          <p:cNvPr id="39" name="Chart 9"/>
          <p:cNvGraphicFramePr/>
          <p:nvPr>
            <p:extLst/>
          </p:nvPr>
        </p:nvGraphicFramePr>
        <p:xfrm>
          <a:off x="6843231" y="3963014"/>
          <a:ext cx="3689791" cy="24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7" name="Title 1"/>
          <p:cNvSpPr txBox="1">
            <a:spLocks/>
          </p:cNvSpPr>
          <p:nvPr/>
        </p:nvSpPr>
        <p:spPr>
          <a:xfrm>
            <a:off x="9950561" y="4594379"/>
            <a:ext cx="2469439" cy="683684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1%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9950561" y="5325677"/>
            <a:ext cx="2546036" cy="683684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7%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0010238" y="6111025"/>
            <a:ext cx="2627861" cy="683684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38%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950560" y="3878003"/>
            <a:ext cx="2646112" cy="453632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54%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960623" y="1354037"/>
            <a:ext cx="1440000" cy="1440000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70000"/>
              </a:lnSpc>
              <a:defRPr/>
            </a:pPr>
            <a:r>
              <a:rPr lang="fr-BE" sz="7200" b="1" dirty="0">
                <a:solidFill>
                  <a:srgbClr val="FFFFFF"/>
                </a:solidFill>
                <a:latin typeface="Calibri"/>
              </a:rPr>
              <a:t>2.2</a:t>
            </a:r>
          </a:p>
          <a:p>
            <a:pPr algn="ctr" defTabSz="609585">
              <a:lnSpc>
                <a:spcPct val="70000"/>
              </a:lnSpc>
              <a:defRPr/>
            </a:pPr>
            <a:r>
              <a:rPr lang="fr-BE" sz="3200" b="1" dirty="0">
                <a:solidFill>
                  <a:srgbClr val="FFFFFF"/>
                </a:solidFill>
                <a:latin typeface="Calibri"/>
              </a:rPr>
              <a:t>Mrd €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0642175" y="3934041"/>
            <a:ext cx="2234316" cy="341555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Europe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642175" y="4596248"/>
            <a:ext cx="1490148" cy="341555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Autres régions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642176" y="5280112"/>
            <a:ext cx="1248848" cy="341555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Amérique du Sud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10642175" y="6047460"/>
            <a:ext cx="2234316" cy="461904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Amérique </a:t>
            </a:r>
          </a:p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du Nord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102601" y="2154175"/>
            <a:ext cx="2599251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09555"/>
            <a:r>
              <a:rPr lang="fr-FR" sz="1867" b="1" dirty="0">
                <a:solidFill>
                  <a:srgbClr val="0D5778"/>
                </a:solidFill>
                <a:latin typeface="Calibri"/>
              </a:rPr>
              <a:t>CHIFFRE D’AFFAIRES PAR RÉGION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746081" y="2175713"/>
            <a:ext cx="2541841" cy="1418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09555"/>
            <a:endParaRPr lang="fr-FR" sz="1867" b="1" dirty="0">
              <a:solidFill>
                <a:srgbClr val="0D5778"/>
              </a:solidFill>
              <a:latin typeface="Calibri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878950" y="4098230"/>
            <a:ext cx="1135913" cy="319671"/>
            <a:chOff x="6703970" y="3073672"/>
            <a:chExt cx="851935" cy="239753"/>
          </a:xfrm>
        </p:grpSpPr>
        <p:cxnSp>
          <p:nvCxnSpPr>
            <p:cNvPr id="107" name="Connecteur droit 106"/>
            <p:cNvCxnSpPr/>
            <p:nvPr/>
          </p:nvCxnSpPr>
          <p:spPr>
            <a:xfrm>
              <a:off x="7360982" y="3073672"/>
              <a:ext cx="194923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6703970" y="3073672"/>
              <a:ext cx="657012" cy="239753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9558345" y="4767026"/>
            <a:ext cx="456519" cy="94325"/>
            <a:chOff x="7213516" y="3575269"/>
            <a:chExt cx="342389" cy="70744"/>
          </a:xfrm>
        </p:grpSpPr>
        <p:cxnSp>
          <p:nvCxnSpPr>
            <p:cNvPr id="106" name="Connecteur droit 105"/>
            <p:cNvCxnSpPr/>
            <p:nvPr/>
          </p:nvCxnSpPr>
          <p:spPr>
            <a:xfrm>
              <a:off x="7427666" y="3575269"/>
              <a:ext cx="12823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V="1">
              <a:off x="7213516" y="3575269"/>
              <a:ext cx="214150" cy="70744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/>
          <p:nvPr/>
        </p:nvGrpSpPr>
        <p:grpSpPr>
          <a:xfrm>
            <a:off x="9446171" y="5086283"/>
            <a:ext cx="568692" cy="395888"/>
            <a:chOff x="7129386" y="3814712"/>
            <a:chExt cx="426519" cy="296916"/>
          </a:xfrm>
        </p:grpSpPr>
        <p:cxnSp>
          <p:nvCxnSpPr>
            <p:cNvPr id="102" name="Connecteur droit 101"/>
            <p:cNvCxnSpPr/>
            <p:nvPr/>
          </p:nvCxnSpPr>
          <p:spPr>
            <a:xfrm>
              <a:off x="7458443" y="4111628"/>
              <a:ext cx="97462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>
              <a:off x="7129386" y="3814712"/>
              <a:ext cx="329057" cy="296916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9049551" y="5564321"/>
            <a:ext cx="965312" cy="701311"/>
            <a:chOff x="6831921" y="4173240"/>
            <a:chExt cx="723984" cy="525983"/>
          </a:xfrm>
        </p:grpSpPr>
        <p:cxnSp>
          <p:nvCxnSpPr>
            <p:cNvPr id="105" name="Connecteur droit 104"/>
            <p:cNvCxnSpPr/>
            <p:nvPr/>
          </p:nvCxnSpPr>
          <p:spPr>
            <a:xfrm>
              <a:off x="7360982" y="4699223"/>
              <a:ext cx="194923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6831921" y="4173240"/>
              <a:ext cx="529061" cy="525983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Picture 5" descr="C:\Data\Documents\Master Files\Nouveau dossier\FactoryWhite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91" y="2221975"/>
            <a:ext cx="62957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8" descr="C:\Data\Documents\FF2017\SIZJFN150512-01_Pictogramme_Worldwide_Lhoist_noshadowwhite.pn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510" y="2239080"/>
            <a:ext cx="1428831" cy="5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49" name="Picture 9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18" y="3160451"/>
            <a:ext cx="2527701" cy="250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1924702" y="5608898"/>
            <a:ext cx="3108356" cy="96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609555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0000"/>
                </a:solidFill>
                <a:latin typeface="Calibri"/>
              </a:rPr>
              <a:t>Calcaire</a:t>
            </a:r>
            <a:endParaRPr lang="en-US" sz="1600" b="1" dirty="0">
              <a:solidFill>
                <a:srgbClr val="000000"/>
              </a:solidFill>
              <a:latin typeface="Calibri"/>
            </a:endParaRPr>
          </a:p>
          <a:p>
            <a:pPr marL="380990" indent="-380990" defTabSz="609555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0000"/>
                </a:solidFill>
                <a:latin typeface="Calibri"/>
              </a:rPr>
              <a:t>Dolomie</a:t>
            </a:r>
            <a:endParaRPr lang="en-US" sz="1600" b="1" dirty="0">
              <a:solidFill>
                <a:srgbClr val="000000"/>
              </a:solidFill>
              <a:latin typeface="Calibri"/>
            </a:endParaRPr>
          </a:p>
          <a:p>
            <a:pPr marL="380990" indent="-380990" defTabSz="609555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0000"/>
                </a:solidFill>
                <a:latin typeface="Calibri"/>
              </a:rPr>
              <a:t>Argile</a:t>
            </a:r>
            <a:endParaRPr lang="fr-BE" sz="16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9" name="Connecteur droit 128"/>
          <p:cNvCxnSpPr/>
          <p:nvPr/>
        </p:nvCxnSpPr>
        <p:spPr>
          <a:xfrm>
            <a:off x="3302201" y="2460685"/>
            <a:ext cx="1730857" cy="662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607213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3">
            <a:extLst>
              <a:ext uri="{FF2B5EF4-FFF2-40B4-BE49-F238E27FC236}">
                <a16:creationId xmlns:a16="http://schemas.microsoft.com/office/drawing/2014/main" id="{C06359B4-5EB5-4A98-AD2F-857B56A9D45B}"/>
              </a:ext>
            </a:extLst>
          </p:cNvPr>
          <p:cNvSpPr txBox="1"/>
          <p:nvPr/>
        </p:nvSpPr>
        <p:spPr>
          <a:xfrm>
            <a:off x="7364544" y="3160044"/>
            <a:ext cx="3360000" cy="3360000"/>
          </a:xfrm>
          <a:prstGeom prst="rect">
            <a:avLst/>
          </a:prstGeom>
          <a:noFill/>
        </p:spPr>
        <p:txBody>
          <a:bodyPr wrap="square" lIns="48000" tIns="48000" rIns="48000" bIns="48000" rtlCol="0" anchor="ctr">
            <a:noAutofit/>
          </a:bodyPr>
          <a:lstStyle/>
          <a:p>
            <a:pPr defTabSz="609555"/>
            <a:endParaRPr lang="fr-FR" sz="4667" spc="-8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404" name="Picture 4" descr="C:\Data\Documents\Master Files\F&amp;F\2016 Lhoist - Brochure Facts &amp; Figures def\FR\Links\MarketsLR\DJI_02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b="1"/>
          <a:stretch/>
        </p:blipFill>
        <p:spPr bwMode="auto">
          <a:xfrm>
            <a:off x="217610" y="199335"/>
            <a:ext cx="8706933" cy="646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64544" y="3160045"/>
            <a:ext cx="3360001" cy="336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defTabSz="609555">
              <a:lnSpc>
                <a:spcPct val="90000"/>
              </a:lnSpc>
            </a:pPr>
            <a:endParaRPr lang="fr-BE" sz="2400" b="1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7364541" y="3166988"/>
            <a:ext cx="3360004" cy="3360000"/>
          </a:xfrm>
          <a:prstGeom prst="rect">
            <a:avLst/>
          </a:prstGeom>
          <a:noFill/>
        </p:spPr>
        <p:txBody>
          <a:bodyPr wrap="square" lIns="96000" tIns="48000" rIns="96000" bIns="48000" rtlCol="0" anchor="ctr">
            <a:noAutofit/>
          </a:bodyPr>
          <a:lstStyle/>
          <a:p>
            <a:pPr algn="ctr" defTabSz="609555"/>
            <a:r>
              <a:rPr lang="fr-FR" sz="4267" dirty="0">
                <a:solidFill>
                  <a:srgbClr val="FFFFFF"/>
                </a:solidFill>
                <a:latin typeface="Calibri Light" panose="020F0302020204030204" pitchFamily="34" charset="0"/>
              </a:rPr>
              <a:t>DOLOMIES </a:t>
            </a:r>
          </a:p>
          <a:p>
            <a:pPr algn="ctr" defTabSz="609555"/>
            <a:r>
              <a:rPr lang="fr-FR" sz="4267" dirty="0">
                <a:solidFill>
                  <a:srgbClr val="FFFFFF"/>
                </a:solidFill>
                <a:latin typeface="Calibri Light" panose="020F0302020204030204" pitchFamily="34" charset="0"/>
              </a:rPr>
              <a:t>DE </a:t>
            </a:r>
          </a:p>
          <a:p>
            <a:pPr algn="ctr" defTabSz="609555"/>
            <a:r>
              <a:rPr lang="fr-FR" sz="4267" dirty="0">
                <a:solidFill>
                  <a:srgbClr val="FFFFFF"/>
                </a:solidFill>
                <a:latin typeface="Calibri Light" panose="020F0302020204030204" pitchFamily="34" charset="0"/>
              </a:rPr>
              <a:t>MARCHE-LES-DAMES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207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eeform 96"/>
          <p:cNvSpPr>
            <a:spLocks/>
          </p:cNvSpPr>
          <p:nvPr/>
        </p:nvSpPr>
        <p:spPr bwMode="auto">
          <a:xfrm>
            <a:off x="490785" y="5112600"/>
            <a:ext cx="960000" cy="96000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x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endParaRPr lang="fr-BE" sz="1867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718695" y="138901"/>
            <a:ext cx="5143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CHIFFRES CLÉS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56751" y="408016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CHIFFRES CLÉS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4244720" y="2183496"/>
            <a:ext cx="0" cy="182940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4145413" y="3520476"/>
            <a:ext cx="122637" cy="122637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4145413" y="3701843"/>
            <a:ext cx="122637" cy="122637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4145413" y="3890267"/>
            <a:ext cx="122637" cy="122637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grpSp>
        <p:nvGrpSpPr>
          <p:cNvPr id="90" name="Groupe 4"/>
          <p:cNvGrpSpPr/>
          <p:nvPr/>
        </p:nvGrpSpPr>
        <p:grpSpPr>
          <a:xfrm>
            <a:off x="6108850" y="2911335"/>
            <a:ext cx="6083148" cy="504139"/>
            <a:chOff x="3060580" y="2789550"/>
            <a:chExt cx="2315156" cy="378104"/>
          </a:xfrm>
        </p:grpSpPr>
        <p:sp>
          <p:nvSpPr>
            <p:cNvPr id="91" name="Rectangle 90"/>
            <p:cNvSpPr/>
            <p:nvPr/>
          </p:nvSpPr>
          <p:spPr>
            <a:xfrm>
              <a:off x="3060580" y="2789550"/>
              <a:ext cx="2315156" cy="378104"/>
            </a:xfrm>
            <a:prstGeom prst="rect">
              <a:avLst/>
            </a:prstGeom>
            <a:solidFill>
              <a:srgbClr val="00A4E8"/>
            </a:solidFill>
            <a:ln>
              <a:noFill/>
            </a:ln>
            <a:effectLst/>
          </p:spPr>
          <p:txBody>
            <a:bodyPr spcFirstLastPara="0" vert="horz" wrap="square" lIns="50800" tIns="50800" rIns="50800" bIns="50800" numCol="1" spcCol="1270" anchor="b" anchorCtr="0">
              <a:noAutofit/>
            </a:bodyPr>
            <a:lstStyle/>
            <a:p>
              <a:pPr algn="ctr" defTabSz="59265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FR" sz="1867" b="1" kern="0" spc="-53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207027" y="2802117"/>
              <a:ext cx="1707086" cy="34634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9170">
                <a:defRPr/>
              </a:pPr>
              <a:r>
                <a:rPr lang="fr-BE" sz="1867" b="1" kern="0" dirty="0">
                  <a:solidFill>
                    <a:srgbClr val="FFFFFF"/>
                  </a:solidFill>
                  <a:latin typeface="Calibri"/>
                </a:rPr>
                <a:t>Répartition des ventes / marché</a:t>
              </a:r>
            </a:p>
          </p:txBody>
        </p:sp>
      </p:grpSp>
      <p:graphicFrame>
        <p:nvGraphicFramePr>
          <p:cNvPr id="95" name="Chart 94"/>
          <p:cNvGraphicFramePr/>
          <p:nvPr>
            <p:extLst/>
          </p:nvPr>
        </p:nvGraphicFramePr>
        <p:xfrm>
          <a:off x="7158835" y="3919809"/>
          <a:ext cx="3689791" cy="24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6" name="Title 1"/>
          <p:cNvSpPr txBox="1">
            <a:spLocks/>
          </p:cNvSpPr>
          <p:nvPr/>
        </p:nvSpPr>
        <p:spPr>
          <a:xfrm>
            <a:off x="10609092" y="4577600"/>
            <a:ext cx="2305537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17%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10563591" y="6202007"/>
            <a:ext cx="1581375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36% 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5699743" y="5737612"/>
            <a:ext cx="1963631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20% 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5862495" y="4515315"/>
            <a:ext cx="1664235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9%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10580587" y="6499199"/>
            <a:ext cx="2234316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Acier et métaux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10615471" y="4849668"/>
            <a:ext cx="1529496" cy="436896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Génie civil</a:t>
            </a:r>
          </a:p>
        </p:txBody>
      </p:sp>
      <p:cxnSp>
        <p:nvCxnSpPr>
          <p:cNvPr id="103" name="Connecteur droit 70"/>
          <p:cNvCxnSpPr/>
          <p:nvPr/>
        </p:nvCxnSpPr>
        <p:spPr>
          <a:xfrm>
            <a:off x="8365939" y="4227832"/>
            <a:ext cx="85549" cy="10026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e 9"/>
          <p:cNvGrpSpPr/>
          <p:nvPr/>
        </p:nvGrpSpPr>
        <p:grpSpPr>
          <a:xfrm>
            <a:off x="9207981" y="5962791"/>
            <a:ext cx="1400300" cy="514667"/>
            <a:chOff x="2424911" y="4467264"/>
            <a:chExt cx="1050225" cy="221801"/>
          </a:xfrm>
        </p:grpSpPr>
        <p:cxnSp>
          <p:nvCxnSpPr>
            <p:cNvPr id="105" name="Connecteur droit 71"/>
            <p:cNvCxnSpPr/>
            <p:nvPr/>
          </p:nvCxnSpPr>
          <p:spPr>
            <a:xfrm>
              <a:off x="2796747" y="4689065"/>
              <a:ext cx="67838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75"/>
            <p:cNvCxnSpPr/>
            <p:nvPr/>
          </p:nvCxnSpPr>
          <p:spPr>
            <a:xfrm>
              <a:off x="2424911" y="4467264"/>
              <a:ext cx="371836" cy="221801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e 12"/>
          <p:cNvGrpSpPr/>
          <p:nvPr/>
        </p:nvGrpSpPr>
        <p:grpSpPr>
          <a:xfrm>
            <a:off x="7526729" y="3915208"/>
            <a:ext cx="1074051" cy="368733"/>
            <a:chOff x="1290509" y="3089556"/>
            <a:chExt cx="655372" cy="366389"/>
          </a:xfrm>
        </p:grpSpPr>
        <p:cxnSp>
          <p:nvCxnSpPr>
            <p:cNvPr id="111" name="Connecteur droit 85"/>
            <p:cNvCxnSpPr/>
            <p:nvPr/>
          </p:nvCxnSpPr>
          <p:spPr>
            <a:xfrm>
              <a:off x="1290509" y="3089556"/>
              <a:ext cx="531527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97"/>
            <p:cNvCxnSpPr/>
            <p:nvPr/>
          </p:nvCxnSpPr>
          <p:spPr>
            <a:xfrm>
              <a:off x="1818923" y="3091393"/>
              <a:ext cx="126958" cy="36455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6374395" y="4806474"/>
            <a:ext cx="1173583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Verre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88869" y="6028985"/>
            <a:ext cx="1298479" cy="436896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Réfractaires</a:t>
            </a:r>
          </a:p>
        </p:txBody>
      </p:sp>
      <p:grpSp>
        <p:nvGrpSpPr>
          <p:cNvPr id="117" name="Groupe 11"/>
          <p:cNvGrpSpPr/>
          <p:nvPr/>
        </p:nvGrpSpPr>
        <p:grpSpPr>
          <a:xfrm>
            <a:off x="7641374" y="5400168"/>
            <a:ext cx="623181" cy="573256"/>
            <a:chOff x="1290508" y="4259123"/>
            <a:chExt cx="683928" cy="429942"/>
          </a:xfrm>
        </p:grpSpPr>
        <p:cxnSp>
          <p:nvCxnSpPr>
            <p:cNvPr id="118" name="Connecteur droit 87"/>
            <p:cNvCxnSpPr/>
            <p:nvPr/>
          </p:nvCxnSpPr>
          <p:spPr>
            <a:xfrm>
              <a:off x="1290508" y="4689065"/>
              <a:ext cx="265764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94"/>
            <p:cNvCxnSpPr/>
            <p:nvPr/>
          </p:nvCxnSpPr>
          <p:spPr>
            <a:xfrm flipV="1">
              <a:off x="1556272" y="4259123"/>
              <a:ext cx="418164" cy="42994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e 9"/>
          <p:cNvGrpSpPr/>
          <p:nvPr/>
        </p:nvGrpSpPr>
        <p:grpSpPr>
          <a:xfrm flipV="1">
            <a:off x="9017195" y="3863182"/>
            <a:ext cx="1400300" cy="423036"/>
            <a:chOff x="2424911" y="4467264"/>
            <a:chExt cx="1050225" cy="221801"/>
          </a:xfrm>
        </p:grpSpPr>
        <p:cxnSp>
          <p:nvCxnSpPr>
            <p:cNvPr id="123" name="Connecteur droit 71"/>
            <p:cNvCxnSpPr/>
            <p:nvPr/>
          </p:nvCxnSpPr>
          <p:spPr>
            <a:xfrm>
              <a:off x="2796747" y="4689065"/>
              <a:ext cx="678389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75"/>
            <p:cNvCxnSpPr/>
            <p:nvPr/>
          </p:nvCxnSpPr>
          <p:spPr>
            <a:xfrm>
              <a:off x="2424911" y="4467264"/>
              <a:ext cx="371836" cy="221801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itle 1"/>
          <p:cNvSpPr txBox="1">
            <a:spLocks/>
          </p:cNvSpPr>
          <p:nvPr/>
        </p:nvSpPr>
        <p:spPr>
          <a:xfrm>
            <a:off x="10428694" y="3704092"/>
            <a:ext cx="2305537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13%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10435074" y="3976160"/>
            <a:ext cx="1709893" cy="436896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Chimie</a:t>
            </a:r>
          </a:p>
        </p:txBody>
      </p:sp>
      <p:sp>
        <p:nvSpPr>
          <p:cNvPr id="132" name="Title 1"/>
          <p:cNvSpPr txBox="1">
            <a:spLocks/>
          </p:cNvSpPr>
          <p:nvPr/>
        </p:nvSpPr>
        <p:spPr>
          <a:xfrm>
            <a:off x="5801556" y="3622231"/>
            <a:ext cx="1664235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2133" b="1" dirty="0">
                <a:solidFill>
                  <a:srgbClr val="000000"/>
                </a:solidFill>
                <a:latin typeface="Calibri"/>
              </a:rPr>
              <a:t>4%</a:t>
            </a:r>
          </a:p>
        </p:txBody>
      </p:sp>
      <p:sp>
        <p:nvSpPr>
          <p:cNvPr id="134" name="Title 1"/>
          <p:cNvSpPr txBox="1">
            <a:spLocks/>
          </p:cNvSpPr>
          <p:nvPr/>
        </p:nvSpPr>
        <p:spPr>
          <a:xfrm>
            <a:off x="6108851" y="3913390"/>
            <a:ext cx="1378189" cy="550901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Agriculture </a:t>
            </a:r>
          </a:p>
          <a:p>
            <a:pPr algn="r"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&amp; forêt</a:t>
            </a: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7045075" y="4024005"/>
            <a:ext cx="1378189" cy="281515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09585">
              <a:lnSpc>
                <a:spcPct val="70000"/>
              </a:lnSpc>
              <a:defRPr/>
            </a:pPr>
            <a:r>
              <a:rPr lang="fr-BE" sz="1600" b="1" dirty="0">
                <a:solidFill>
                  <a:srgbClr val="000000"/>
                </a:solidFill>
                <a:latin typeface="Calibri"/>
              </a:rPr>
              <a:t>Autres</a:t>
            </a:r>
          </a:p>
        </p:txBody>
      </p:sp>
      <p:cxnSp>
        <p:nvCxnSpPr>
          <p:cNvPr id="140" name="Connecteur droit 70"/>
          <p:cNvCxnSpPr/>
          <p:nvPr/>
        </p:nvCxnSpPr>
        <p:spPr>
          <a:xfrm>
            <a:off x="9918389" y="4956083"/>
            <a:ext cx="708703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e 10"/>
          <p:cNvGrpSpPr/>
          <p:nvPr/>
        </p:nvGrpSpPr>
        <p:grpSpPr>
          <a:xfrm flipV="1">
            <a:off x="7441982" y="4569596"/>
            <a:ext cx="769052" cy="225785"/>
            <a:chOff x="1245247" y="3954501"/>
            <a:chExt cx="576789" cy="152222"/>
          </a:xfrm>
        </p:grpSpPr>
        <p:cxnSp>
          <p:nvCxnSpPr>
            <p:cNvPr id="153" name="Connecteur droit 90"/>
            <p:cNvCxnSpPr/>
            <p:nvPr/>
          </p:nvCxnSpPr>
          <p:spPr>
            <a:xfrm>
              <a:off x="1245247" y="3955628"/>
              <a:ext cx="265764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91"/>
            <p:cNvCxnSpPr/>
            <p:nvPr/>
          </p:nvCxnSpPr>
          <p:spPr>
            <a:xfrm>
              <a:off x="1511011" y="3954501"/>
              <a:ext cx="311025" cy="152222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 descr="C:\Users\lydia.kabchou\Desktop\MLD train.jpg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7" t="16255" r="10877" b="39521"/>
          <a:stretch/>
        </p:blipFill>
        <p:spPr bwMode="auto">
          <a:xfrm>
            <a:off x="6492898" y="270774"/>
            <a:ext cx="3020079" cy="246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59" descr="C:\Users\lydia.kabchou\Desktop\New folder\MLD aerial1182.t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447" y="868023"/>
            <a:ext cx="1886287" cy="1254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1813483" y="1599966"/>
            <a:ext cx="3461320" cy="1137060"/>
          </a:xfrm>
          <a:prstGeom prst="rect">
            <a:avLst/>
          </a:prstGeom>
          <a:solidFill>
            <a:srgbClr val="B3E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0" name="Picture 4" descr="C:\Data\Documents\Admin\Perso\Doc\PSD\HR\Graph\New\men-and-women.png"/>
          <p:cNvPicPr>
            <a:picLocks noChangeAspect="1" noChangeArrowheads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9" y="1599966"/>
            <a:ext cx="1005600" cy="11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866213" y="1959207"/>
            <a:ext cx="3350601" cy="3877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2133" dirty="0">
                <a:solidFill>
                  <a:srgbClr val="0D5778"/>
                </a:solidFill>
                <a:latin typeface="Calibri"/>
              </a:rPr>
              <a:t>Emplois: </a:t>
            </a:r>
            <a:r>
              <a:rPr lang="fr-BE" sz="2133" b="1" dirty="0">
                <a:solidFill>
                  <a:srgbClr val="0D5778"/>
                </a:solidFill>
                <a:latin typeface="Calibri"/>
              </a:rPr>
              <a:t>190</a:t>
            </a:r>
          </a:p>
        </p:txBody>
      </p:sp>
      <p:sp>
        <p:nvSpPr>
          <p:cNvPr id="82" name="Freeform 96"/>
          <p:cNvSpPr>
            <a:spLocks/>
          </p:cNvSpPr>
          <p:nvPr/>
        </p:nvSpPr>
        <p:spPr bwMode="auto">
          <a:xfrm>
            <a:off x="478835" y="3266132"/>
            <a:ext cx="960000" cy="960000"/>
          </a:xfrm>
          <a:prstGeom prst="rect">
            <a:avLst/>
          </a:prstGeom>
          <a:solidFill>
            <a:schemeClr val="accent1"/>
          </a:solidFill>
          <a:ln w="28575">
            <a:noFill/>
          </a:ln>
          <a:ex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r>
              <a:rPr lang="fr-BE" sz="1867" b="1" kern="0" dirty="0">
                <a:solidFill>
                  <a:srgbClr val="FFFFFF"/>
                </a:solidFill>
                <a:latin typeface="Calibri"/>
              </a:rPr>
              <a:t>1937</a:t>
            </a:r>
          </a:p>
        </p:txBody>
      </p:sp>
      <p:sp>
        <p:nvSpPr>
          <p:cNvPr id="83" name="Triangle isocèle 82975"/>
          <p:cNvSpPr/>
          <p:nvPr/>
        </p:nvSpPr>
        <p:spPr>
          <a:xfrm rot="5400000">
            <a:off x="1334265" y="3645105"/>
            <a:ext cx="393700" cy="186651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4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84" name="Groupe 82984"/>
          <p:cNvGrpSpPr/>
          <p:nvPr/>
        </p:nvGrpSpPr>
        <p:grpSpPr>
          <a:xfrm>
            <a:off x="1837328" y="3028767"/>
            <a:ext cx="3461320" cy="1540828"/>
            <a:chOff x="1945483" y="969417"/>
            <a:chExt cx="2595990" cy="1155621"/>
          </a:xfrm>
        </p:grpSpPr>
        <p:sp>
          <p:nvSpPr>
            <p:cNvPr id="85" name="Rectangle 84"/>
            <p:cNvSpPr/>
            <p:nvPr/>
          </p:nvSpPr>
          <p:spPr>
            <a:xfrm>
              <a:off x="1945483" y="969417"/>
              <a:ext cx="2595990" cy="1155621"/>
            </a:xfrm>
            <a:prstGeom prst="rect">
              <a:avLst/>
            </a:prstGeom>
            <a:solidFill>
              <a:srgbClr val="B3E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/>
              <a:endParaRPr lang="fr-FR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67146" y="1241269"/>
              <a:ext cx="1376146" cy="577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55"/>
              <a:r>
                <a:rPr lang="fr-BE" sz="1467" b="1" dirty="0">
                  <a:solidFill>
                    <a:srgbClr val="0D5778"/>
                  </a:solidFill>
                  <a:latin typeface="Calibri"/>
                </a:rPr>
                <a:t>Léon Lhoist</a:t>
              </a:r>
              <a:r>
                <a:rPr lang="fr-BE" sz="1200" dirty="0">
                  <a:solidFill>
                    <a:srgbClr val="0D5778"/>
                  </a:solidFill>
                  <a:latin typeface="Calibri"/>
                </a:rPr>
                <a:t>, </a:t>
              </a:r>
              <a:r>
                <a:rPr lang="fr-FR" sz="1467" dirty="0">
                  <a:solidFill>
                    <a:srgbClr val="0D5778"/>
                  </a:solidFill>
                  <a:latin typeface="Calibri"/>
                </a:rPr>
                <a:t>crée la S.A des Dolomies de Marche-les-Dames. </a:t>
              </a:r>
              <a:endParaRPr lang="fr-BE" sz="1467" dirty="0">
                <a:solidFill>
                  <a:srgbClr val="0D5778"/>
                </a:solidFill>
                <a:latin typeface="Calibri"/>
              </a:endParaRPr>
            </a:p>
          </p:txBody>
        </p:sp>
        <p:pic>
          <p:nvPicPr>
            <p:cNvPr id="87" name="Picture 34" descr="C:\Data\Documents\Perso\Doc\AID\GroupPPt\_thumb_102522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20"/>
            <a:stretch/>
          </p:blipFill>
          <p:spPr bwMode="auto">
            <a:xfrm>
              <a:off x="3321630" y="1052892"/>
              <a:ext cx="1176351" cy="988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70" descr="C:\Users\lydia.kabchou\Desktop\New folder\Dolomite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3" t="67877" r="11930"/>
          <a:stretch/>
        </p:blipFill>
        <p:spPr bwMode="auto">
          <a:xfrm>
            <a:off x="462456" y="5423253"/>
            <a:ext cx="1081653" cy="287113"/>
          </a:xfrm>
          <a:prstGeom prst="triangle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riangle isocèle 82975"/>
          <p:cNvSpPr/>
          <p:nvPr/>
        </p:nvSpPr>
        <p:spPr>
          <a:xfrm rot="5400000">
            <a:off x="1347261" y="5516208"/>
            <a:ext cx="393700" cy="186651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1866212" y="5073599"/>
            <a:ext cx="3461320" cy="1137060"/>
          </a:xfrm>
          <a:prstGeom prst="rect">
            <a:avLst/>
          </a:prstGeom>
          <a:solidFill>
            <a:srgbClr val="B3E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918942" y="5280440"/>
            <a:ext cx="3350601" cy="6831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2133" dirty="0">
                <a:solidFill>
                  <a:srgbClr val="0D5778"/>
                </a:solidFill>
                <a:latin typeface="Calibri"/>
              </a:rPr>
              <a:t>Production de dolomies:</a:t>
            </a:r>
          </a:p>
          <a:p>
            <a:pPr defTabSz="609585">
              <a:lnSpc>
                <a:spcPct val="90000"/>
              </a:lnSpc>
              <a:buClr>
                <a:srgbClr val="00A4E8"/>
              </a:buClr>
              <a:buSzPct val="120000"/>
            </a:pPr>
            <a:r>
              <a:rPr lang="fr-BE" sz="2133" b="1" dirty="0">
                <a:solidFill>
                  <a:srgbClr val="0D5778"/>
                </a:solidFill>
                <a:latin typeface="Calibri"/>
              </a:rPr>
              <a:t>3.500.000 tonnes </a:t>
            </a:r>
          </a:p>
        </p:txBody>
      </p:sp>
      <p:sp>
        <p:nvSpPr>
          <p:cNvPr id="59" name="Triangle isocèle 82975"/>
          <p:cNvSpPr/>
          <p:nvPr/>
        </p:nvSpPr>
        <p:spPr>
          <a:xfrm rot="5400000">
            <a:off x="1405571" y="2099235"/>
            <a:ext cx="393700" cy="186651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endParaRPr lang="fr-FR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70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7DCF5-1EA9-4B58-92E7-293C17EA0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3720" y="579120"/>
            <a:ext cx="8454267" cy="1655762"/>
          </a:xfrm>
        </p:spPr>
        <p:txBody>
          <a:bodyPr anchor="ctr">
            <a:normAutofit/>
          </a:bodyPr>
          <a:lstStyle/>
          <a:p>
            <a:pPr algn="l"/>
            <a:r>
              <a:rPr lang="fr-BE" b="1" dirty="0">
                <a:solidFill>
                  <a:schemeClr val="bg1"/>
                </a:solidFill>
                <a:latin typeface="+mn-lt"/>
              </a:rPr>
              <a:t>Séance Académique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6B3F77-7CA4-45C9-A4D5-3A36B49A6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3720" y="1907724"/>
            <a:ext cx="8697227" cy="4757771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 axes de développement du Port Autonome de Namur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Bernard Anselme, Président du Port Autonome de Namur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voie d’eau comme moyen de transport du futur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Maxime Prévot, Bourgmestre de Namur et représentant du ministre wallon Carlo Di Antonio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en Wallonie dans le cadre européen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Willy </a:t>
            </a:r>
            <a:r>
              <a:rPr lang="fr-BE" sz="2200" dirty="0" err="1">
                <a:solidFill>
                  <a:schemeClr val="bg1"/>
                </a:solidFill>
              </a:rPr>
              <a:t>Borsus</a:t>
            </a:r>
            <a:r>
              <a:rPr lang="fr-BE" sz="2200" dirty="0">
                <a:solidFill>
                  <a:schemeClr val="bg1"/>
                </a:solidFill>
              </a:rPr>
              <a:t>, Ministre-Président de la Région Wallonne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collaboration entre les ports autonomes et le service publique de Wallonie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Etienne </a:t>
            </a:r>
            <a:r>
              <a:rPr lang="fr-BE" sz="2200" dirty="0" err="1">
                <a:solidFill>
                  <a:schemeClr val="bg1"/>
                </a:solidFill>
              </a:rPr>
              <a:t>Willame</a:t>
            </a:r>
            <a:r>
              <a:rPr lang="fr-BE" sz="2200" dirty="0">
                <a:solidFill>
                  <a:schemeClr val="bg1"/>
                </a:solidFill>
              </a:rPr>
              <a:t>, Directeur Général de la Mobilité et des Voies Hydrauliques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et la société LHOIST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Antoine </a:t>
            </a:r>
            <a:r>
              <a:rPr lang="fr-BE" sz="2200" dirty="0" err="1">
                <a:solidFill>
                  <a:schemeClr val="bg1"/>
                </a:solidFill>
              </a:rPr>
              <a:t>Riguelle</a:t>
            </a:r>
            <a:r>
              <a:rPr lang="fr-BE" sz="2200" dirty="0">
                <a:solidFill>
                  <a:schemeClr val="bg1"/>
                </a:solidFill>
              </a:rPr>
              <a:t>, Directeur du site de Marche-les-Dames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et le groupe NONET</a:t>
            </a:r>
            <a:br>
              <a:rPr lang="fr-BE" i="1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Gilles </a:t>
            </a:r>
            <a:r>
              <a:rPr lang="fr-BE" sz="2200" dirty="0" err="1">
                <a:solidFill>
                  <a:schemeClr val="bg1"/>
                </a:solidFill>
              </a:rPr>
              <a:t>Durigneux</a:t>
            </a:r>
            <a:r>
              <a:rPr lang="fr-BE" sz="2200" dirty="0">
                <a:solidFill>
                  <a:schemeClr val="bg1"/>
                </a:solidFill>
              </a:rPr>
              <a:t>, Directeur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BE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sz="2200" dirty="0">
                <a:solidFill>
                  <a:schemeClr val="bg1"/>
                </a:solidFill>
              </a:rPr>
              <a:t>Monsieur Dominique de Paul, Directeur du Port Autonome de Namur</a:t>
            </a:r>
          </a:p>
          <a:p>
            <a:pPr marL="514350" indent="-514350" algn="l">
              <a:buFont typeface="+mj-lt"/>
              <a:buAutoNum type="arabicPeriod"/>
            </a:pPr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fr-BE" sz="1600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fr-BE" sz="1600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D184948-6B3D-40F3-9D6E-D43F3719F0A2}"/>
              </a:ext>
            </a:extLst>
          </p:cNvPr>
          <p:cNvSpPr txBox="1">
            <a:spLocks/>
          </p:cNvSpPr>
          <p:nvPr/>
        </p:nvSpPr>
        <p:spPr>
          <a:xfrm>
            <a:off x="567813" y="579120"/>
            <a:ext cx="3538294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400" b="1" dirty="0">
                <a:solidFill>
                  <a:srgbClr val="0070C0"/>
                </a:solidFill>
                <a:latin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879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41021" y="4030458"/>
            <a:ext cx="4861545" cy="213391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/>
          <a:p>
            <a:pPr defTabSz="609555"/>
            <a:r>
              <a:rPr lang="fr-BE" sz="1867" dirty="0">
                <a:solidFill>
                  <a:srgbClr val="FFFFFF"/>
                </a:solidFill>
                <a:latin typeface="Calibri"/>
              </a:rPr>
              <a:t>Nos principaux outils:</a:t>
            </a:r>
          </a:p>
          <a:p>
            <a:pPr defTabSz="609555"/>
            <a:endParaRPr lang="fr-BE" sz="1333" dirty="0">
              <a:solidFill>
                <a:srgbClr val="FFFFFF"/>
              </a:solidFill>
              <a:latin typeface="Calibri"/>
            </a:endParaRPr>
          </a:p>
          <a:p>
            <a:pPr marL="380990" indent="-380990" defTabSz="609555">
              <a:buFont typeface="Arial" panose="020B0604020202020204" pitchFamily="34" charset="0"/>
              <a:buChar char="•"/>
            </a:pPr>
            <a:r>
              <a:rPr lang="fr-BE" sz="1867" dirty="0">
                <a:solidFill>
                  <a:srgbClr val="FFFFFF"/>
                </a:solidFill>
                <a:latin typeface="Calibri"/>
              </a:rPr>
              <a:t>Une carrière de 185 ha</a:t>
            </a:r>
          </a:p>
          <a:p>
            <a:pPr marL="380990" indent="-380990" defTabSz="609555">
              <a:buFont typeface="Arial" panose="020B0604020202020204" pitchFamily="34" charset="0"/>
              <a:buChar char="•"/>
            </a:pPr>
            <a:r>
              <a:rPr lang="fr-BE" sz="1867" dirty="0">
                <a:solidFill>
                  <a:srgbClr val="FFFFFF"/>
                </a:solidFill>
                <a:latin typeface="Calibri"/>
              </a:rPr>
              <a:t>Deux lignes de concassage</a:t>
            </a:r>
          </a:p>
          <a:p>
            <a:pPr marL="380990" indent="-380990" defTabSz="609555">
              <a:buFont typeface="Arial" panose="020B0604020202020204" pitchFamily="34" charset="0"/>
              <a:buChar char="•"/>
            </a:pPr>
            <a:r>
              <a:rPr lang="fr-BE" sz="1867" dirty="0">
                <a:solidFill>
                  <a:srgbClr val="FFFFFF"/>
                </a:solidFill>
                <a:latin typeface="Calibri"/>
              </a:rPr>
              <a:t>Trois lignes de broyage</a:t>
            </a:r>
          </a:p>
          <a:p>
            <a:pPr marL="380990" indent="-380990" defTabSz="609555">
              <a:buFont typeface="Arial" panose="020B0604020202020204" pitchFamily="34" charset="0"/>
              <a:buChar char="•"/>
            </a:pPr>
            <a:r>
              <a:rPr lang="fr-BE" sz="1867" dirty="0">
                <a:solidFill>
                  <a:srgbClr val="FFFFFF"/>
                </a:solidFill>
                <a:latin typeface="Calibri"/>
              </a:rPr>
              <a:t>Une installation de lavage</a:t>
            </a:r>
          </a:p>
          <a:p>
            <a:pPr marL="380990" indent="-380990" defTabSz="609555">
              <a:buFont typeface="Arial" panose="020B0604020202020204" pitchFamily="34" charset="0"/>
              <a:buChar char="•"/>
            </a:pPr>
            <a:r>
              <a:rPr lang="fr-BE" sz="1867" dirty="0">
                <a:solidFill>
                  <a:srgbClr val="FFFFFF"/>
                </a:solidFill>
                <a:latin typeface="Calibri"/>
              </a:rPr>
              <a:t>9 fours verticaux</a:t>
            </a:r>
            <a:endParaRPr lang="en-US" sz="1867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1" y="1713189"/>
            <a:ext cx="6730463" cy="21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45"/>
          <p:cNvSpPr txBox="1"/>
          <p:nvPr/>
        </p:nvSpPr>
        <p:spPr>
          <a:xfrm>
            <a:off x="741736" y="191184"/>
            <a:ext cx="45566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NOS OUTILS</a:t>
            </a:r>
          </a:p>
        </p:txBody>
      </p:sp>
      <p:sp>
        <p:nvSpPr>
          <p:cNvPr id="12" name="ZoneTexte 23"/>
          <p:cNvSpPr txBox="1"/>
          <p:nvPr/>
        </p:nvSpPr>
        <p:spPr>
          <a:xfrm>
            <a:off x="347837" y="325552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00A4E8"/>
                </a:solidFill>
                <a:latin typeface="Calibri Light" panose="020F0302020204030204" pitchFamily="34" charset="0"/>
              </a:rPr>
              <a:t>NOS OUTILS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09" y="3988315"/>
            <a:ext cx="2854603" cy="215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60" y="1786635"/>
            <a:ext cx="4216353" cy="207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0" y="4034097"/>
            <a:ext cx="3211756" cy="21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89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718696" y="138902"/>
            <a:ext cx="45566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4797" y="325552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4244720" y="2183496"/>
            <a:ext cx="0" cy="182940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4145413" y="3520476"/>
            <a:ext cx="122637" cy="122637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4145413" y="3701843"/>
            <a:ext cx="122637" cy="122637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4145413" y="3890267"/>
            <a:ext cx="122637" cy="122637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718695" y="1634532"/>
            <a:ext cx="10405156" cy="4379897"/>
          </a:xfrm>
          <a:prstGeom prst="rect">
            <a:avLst/>
          </a:prstGeom>
        </p:spPr>
        <p:txBody>
          <a:bodyPr/>
          <a:lstStyle>
            <a:lvl1pPr marL="133344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tabLst/>
              <a:defRPr sz="1200" b="0" kern="1200" cap="none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267878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401221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540517" indent="-139298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75051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08395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88" indent="-177788" defTabSz="457167">
              <a:buClr>
                <a:srgbClr val="00A4E8"/>
              </a:buClr>
            </a:pPr>
            <a:r>
              <a:rPr lang="nl-BE" sz="3200" dirty="0">
                <a:solidFill>
                  <a:srgbClr val="000000"/>
                </a:solidFill>
                <a:latin typeface="Calibri"/>
              </a:rPr>
              <a:t>Longue collaboration avec le Port Autonome</a:t>
            </a:r>
          </a:p>
          <a:p>
            <a:pPr marL="177788" indent="-177788" defTabSz="457167">
              <a:buClr>
                <a:srgbClr val="00A4E8"/>
              </a:buClr>
              <a:buSzPct val="75000"/>
            </a:pPr>
            <a:endParaRPr lang="nl-BE" sz="3200" dirty="0">
              <a:solidFill>
                <a:srgbClr val="0D5778"/>
              </a:solidFill>
              <a:latin typeface="Calibri"/>
            </a:endParaRP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667" dirty="0">
                <a:solidFill>
                  <a:srgbClr val="00A4E8"/>
                </a:solidFill>
                <a:latin typeface="Calibri"/>
              </a:rPr>
              <a:t>Situation actuelle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7 quais de chargement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Expéditions par barges : </a:t>
            </a:r>
            <a:r>
              <a:rPr lang="nl-BE" sz="2133" b="1" dirty="0">
                <a:solidFill>
                  <a:srgbClr val="4F5761"/>
                </a:solidFill>
                <a:latin typeface="Calibri"/>
              </a:rPr>
              <a:t>2.400.000 t/an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b="1" dirty="0">
                <a:solidFill>
                  <a:srgbClr val="4F5761"/>
                </a:solidFill>
                <a:latin typeface="Calibri"/>
              </a:rPr>
              <a:t>~ 90.000 </a:t>
            </a:r>
            <a:r>
              <a:rPr lang="nl-BE" sz="2133" dirty="0">
                <a:solidFill>
                  <a:srgbClr val="4F5761"/>
                </a:solidFill>
                <a:latin typeface="Calibri"/>
              </a:rPr>
              <a:t>camions transférés sur la voie d’eau </a:t>
            </a: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endParaRPr lang="nl-BE" sz="2667" dirty="0">
              <a:solidFill>
                <a:srgbClr val="00A4E8"/>
              </a:solidFill>
              <a:latin typeface="Calibri"/>
            </a:endParaRP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667" dirty="0">
                <a:solidFill>
                  <a:srgbClr val="00A4E8"/>
                </a:solidFill>
                <a:latin typeface="Calibri"/>
              </a:rPr>
              <a:t>Exploitation de la voie d’eau:</a:t>
            </a:r>
          </a:p>
          <a:p>
            <a:pPr marL="720671" lvl="3" indent="-185726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Longue histoire &gt; 30 ans</a:t>
            </a:r>
          </a:p>
          <a:p>
            <a:pPr marL="720671" lvl="3" indent="-185726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fr-BE" sz="2133" dirty="0">
                <a:solidFill>
                  <a:srgbClr val="4F5761"/>
                </a:solidFill>
                <a:latin typeface="Calibri"/>
              </a:rPr>
              <a:t>Une meilleure prise en compte de la protection de l'environnement 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1867" dirty="0">
                <a:solidFill>
                  <a:srgbClr val="4F5761"/>
                </a:solidFill>
                <a:latin typeface="Calibri"/>
              </a:rPr>
              <a:t>émissions CO2 par tonne transportée divisées par 4 !</a:t>
            </a:r>
            <a:endParaRPr lang="nl-BE" sz="1867" baseline="-25000" dirty="0">
              <a:solidFill>
                <a:srgbClr val="4F5761"/>
              </a:solidFill>
              <a:latin typeface="Calibri"/>
            </a:endParaRP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fr-BE" sz="1867" dirty="0">
                <a:solidFill>
                  <a:srgbClr val="4F5761"/>
                </a:solidFill>
                <a:latin typeface="Calibri"/>
              </a:rPr>
              <a:t>limitation des risques d'accidents </a:t>
            </a:r>
          </a:p>
          <a:p>
            <a:pPr marL="720671" lvl="3" indent="-185726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Développement continu</a:t>
            </a:r>
          </a:p>
          <a:p>
            <a:pPr marL="720671" lvl="3" indent="-185726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endParaRPr lang="nl-BE" sz="2133" dirty="0">
              <a:solidFill>
                <a:srgbClr val="4F5761"/>
              </a:solidFill>
              <a:latin typeface="Calibri"/>
            </a:endParaRPr>
          </a:p>
        </p:txBody>
      </p:sp>
      <p:pic>
        <p:nvPicPr>
          <p:cNvPr id="10856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35" y="2284624"/>
            <a:ext cx="4560000" cy="22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52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ZoneTexte 145"/>
          <p:cNvSpPr txBox="1"/>
          <p:nvPr/>
        </p:nvSpPr>
        <p:spPr>
          <a:xfrm>
            <a:off x="718696" y="138902"/>
            <a:ext cx="45566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4797" y="325552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FR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LA VOIE FLUVIALE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-4244720" y="2183496"/>
            <a:ext cx="0" cy="182940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-4145413" y="3520476"/>
            <a:ext cx="122637" cy="122637"/>
          </a:xfrm>
          <a:prstGeom prst="rect">
            <a:avLst/>
          </a:prstGeom>
          <a:solidFill>
            <a:srgbClr val="167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-4145413" y="3701843"/>
            <a:ext cx="122637" cy="122637"/>
          </a:xfrm>
          <a:prstGeom prst="rect">
            <a:avLst/>
          </a:prstGeom>
          <a:solidFill>
            <a:srgbClr val="6626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4145413" y="3890267"/>
            <a:ext cx="122637" cy="122637"/>
          </a:xfrm>
          <a:prstGeom prst="rect">
            <a:avLst/>
          </a:prstGeom>
          <a:solidFill>
            <a:srgbClr val="E85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fr-BE" sz="2400" kern="0">
              <a:solidFill>
                <a:srgbClr val="0D5778"/>
              </a:solidFill>
              <a:latin typeface="Calibri"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718695" y="1634532"/>
            <a:ext cx="11238413" cy="4379897"/>
          </a:xfrm>
          <a:prstGeom prst="rect">
            <a:avLst/>
          </a:prstGeom>
        </p:spPr>
        <p:txBody>
          <a:bodyPr/>
          <a:lstStyle>
            <a:lvl1pPr marL="133344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tabLst/>
              <a:defRPr sz="1200" b="0" kern="1200" cap="none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267878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401221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540517" indent="-139298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75051" indent="-134535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b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08395" indent="-133344" algn="l" defTabSz="34288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Calibri" panose="020F0502020204030204" pitchFamily="34" charset="0"/>
              <a:buChar char="›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88" indent="-177788" defTabSz="457167">
              <a:buClr>
                <a:srgbClr val="00A4E8"/>
              </a:buClr>
            </a:pPr>
            <a:r>
              <a:rPr lang="nl-BE" sz="3200" dirty="0">
                <a:solidFill>
                  <a:srgbClr val="000000"/>
                </a:solidFill>
                <a:latin typeface="Calibri"/>
              </a:rPr>
              <a:t>Futur:</a:t>
            </a:r>
          </a:p>
          <a:p>
            <a:pPr marL="177788" indent="-177788" defTabSz="457167">
              <a:buClr>
                <a:srgbClr val="00A4E8"/>
              </a:buClr>
            </a:pPr>
            <a:endParaRPr lang="nl-BE" sz="3200" dirty="0">
              <a:solidFill>
                <a:srgbClr val="0D5778"/>
              </a:solidFill>
              <a:latin typeface="Calibri"/>
            </a:endParaRP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667" dirty="0">
                <a:solidFill>
                  <a:srgbClr val="00A4E8"/>
                </a:solidFill>
                <a:latin typeface="Calibri"/>
              </a:rPr>
              <a:t>Volonté de poursuivre l’exploitation de la voie d’eau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Nouveaux marchés aux Pays-Bas (50.000 tonnes)</a:t>
            </a: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endParaRPr lang="nl-BE" sz="2667" dirty="0">
              <a:solidFill>
                <a:srgbClr val="00A4E8"/>
              </a:solidFill>
              <a:latin typeface="Calibri"/>
            </a:endParaRPr>
          </a:p>
          <a:p>
            <a:pPr marL="357162" lvl="1" indent="-179376" defTabSz="457167">
              <a:buClr>
                <a:srgbClr val="00A4E8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667" dirty="0">
                <a:solidFill>
                  <a:srgbClr val="00A4E8"/>
                </a:solidFill>
                <a:latin typeface="Calibri"/>
              </a:rPr>
              <a:t>Continuité de la Collaboration avec les agents du port autonome 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Recherche de solutions innovantes favorisant la performance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Modernisation ou rénovation des quais</a:t>
            </a:r>
          </a:p>
          <a:p>
            <a:pPr marL="1077833" lvl="5" indent="-177788" defTabSz="457167">
              <a:buClr>
                <a:srgbClr val="4F5761"/>
              </a:buClr>
              <a:buSzPct val="75000"/>
              <a:buFont typeface="Wingdings" panose="05000000000000000000" pitchFamily="2" charset="2"/>
              <a:buChar char="§"/>
            </a:pPr>
            <a:r>
              <a:rPr lang="nl-BE" sz="2133" dirty="0">
                <a:solidFill>
                  <a:srgbClr val="4F5761"/>
                </a:solidFill>
                <a:latin typeface="Calibri"/>
              </a:rPr>
              <a:t>Entretien des berges respectueux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10893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9"/>
          <p:cNvSpPr txBox="1"/>
          <p:nvPr/>
        </p:nvSpPr>
        <p:spPr>
          <a:xfrm>
            <a:off x="718695" y="138902"/>
            <a:ext cx="9123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fr-BE" sz="4267" b="1" dirty="0">
                <a:solidFill>
                  <a:srgbClr val="CDF1FF"/>
                </a:solidFill>
                <a:latin typeface="Calibri Light" panose="020F0302020204030204" pitchFamily="34" charset="0"/>
              </a:rPr>
              <a:t>NOTRE CONTRIBUTION À LA SOCIÉTÉ</a:t>
            </a:r>
          </a:p>
        </p:txBody>
      </p:sp>
      <p:sp>
        <p:nvSpPr>
          <p:cNvPr id="3" name="ZoneTexte 10"/>
          <p:cNvSpPr txBox="1"/>
          <p:nvPr/>
        </p:nvSpPr>
        <p:spPr>
          <a:xfrm>
            <a:off x="324797" y="325553"/>
            <a:ext cx="99201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55"/>
            <a:r>
              <a:rPr lang="en-US" sz="4267" dirty="0">
                <a:solidFill>
                  <a:srgbClr val="00A4E8"/>
                </a:solidFill>
                <a:latin typeface="Calibri Light" panose="020F0302020204030204" pitchFamily="34" charset="0"/>
              </a:rPr>
              <a:t>NOTRE CONTRIBUTION À LA SOCIÉTÉ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7091" y="1519566"/>
            <a:ext cx="10323543" cy="4130379"/>
            <a:chOff x="717818" y="1139674"/>
            <a:chExt cx="7742657" cy="30977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4" r="1"/>
            <a:stretch/>
          </p:blipFill>
          <p:spPr>
            <a:xfrm>
              <a:off x="717819" y="1139676"/>
              <a:ext cx="2764894" cy="18598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48271" y="2604049"/>
              <a:ext cx="2648633" cy="1482315"/>
            </a:xfrm>
            <a:prstGeom prst="rect">
              <a:avLst/>
            </a:prstGeom>
            <a:solidFill>
              <a:srgbClr val="00A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/>
              <a:endParaRPr lang="fr-BE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17844" y="2659766"/>
              <a:ext cx="2579060" cy="1577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55"/>
              <a:r>
                <a:rPr lang="fr-BE" sz="1867" dirty="0">
                  <a:solidFill>
                    <a:srgbClr val="FFFFFF"/>
                  </a:solidFill>
                  <a:latin typeface="Calibri"/>
                </a:rPr>
                <a:t>Le Groupe Lhoist attache une grande </a:t>
              </a:r>
              <a:r>
                <a:rPr lang="fr-BE" sz="1867" b="1" dirty="0">
                  <a:solidFill>
                    <a:srgbClr val="FFFFFF"/>
                  </a:solidFill>
                  <a:latin typeface="Calibri"/>
                </a:rPr>
                <a:t>importance aux personnes et à l'environnement </a:t>
              </a:r>
              <a:r>
                <a:rPr lang="fr-BE" sz="1867" dirty="0">
                  <a:solidFill>
                    <a:srgbClr val="FFFFFF"/>
                  </a:solidFill>
                  <a:latin typeface="Calibri"/>
                </a:rPr>
                <a:t>aussi bien dans les sites où nous opérons qu’autour de ces derniers.</a:t>
              </a:r>
            </a:p>
            <a:p>
              <a:pPr defTabSz="609555"/>
              <a:r>
                <a:rPr lang="en-US" sz="1867" dirty="0">
                  <a:solidFill>
                    <a:srgbClr val="FFFFFF"/>
                  </a:solidFill>
                  <a:latin typeface="Calibri"/>
                </a:rPr>
                <a:t> </a:t>
              </a:r>
            </a:p>
          </p:txBody>
        </p:sp>
        <p:pic>
          <p:nvPicPr>
            <p:cNvPr id="8" name="Picture 77" descr="M:\Communication\PPT Group\Foto-4_alt-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35" r="7273" b="10044"/>
            <a:stretch/>
          </p:blipFill>
          <p:spPr bwMode="auto">
            <a:xfrm>
              <a:off x="717818" y="3068821"/>
              <a:ext cx="1170617" cy="101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8" descr="M:\Communication\PPT Group\Foto-1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044"/>
            <a:stretch/>
          </p:blipFill>
          <p:spPr bwMode="auto">
            <a:xfrm>
              <a:off x="1949007" y="3068821"/>
              <a:ext cx="1533705" cy="101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0" descr="M:\Communication\PPT Group\Belocal_São Jose_044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042"/>
            <a:stretch/>
          </p:blipFill>
          <p:spPr bwMode="auto">
            <a:xfrm>
              <a:off x="3548271" y="1139675"/>
              <a:ext cx="2231642" cy="140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1" descr="M:\Communication\PPT Group\131006-JEM-6754-HH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41"/>
            <a:stretch/>
          </p:blipFill>
          <p:spPr bwMode="auto">
            <a:xfrm>
              <a:off x="6256881" y="2604049"/>
              <a:ext cx="2193656" cy="148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2" descr="M:\Communication\PPT Group\a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545" b="8304"/>
            <a:stretch/>
          </p:blipFill>
          <p:spPr bwMode="auto">
            <a:xfrm>
              <a:off x="5849486" y="1139674"/>
              <a:ext cx="2610989" cy="140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5283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ata\Documents\Master Files\F&amp;F\2016 Lhoist - Brochure Facts &amp; Figures def\FR\Links\MarketsLR\jemelle_0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5098"/>
          <a:stretch/>
        </p:blipFill>
        <p:spPr bwMode="auto">
          <a:xfrm>
            <a:off x="217611" y="210100"/>
            <a:ext cx="8706932" cy="6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64543" y="3160045"/>
            <a:ext cx="3360000" cy="3360000"/>
          </a:xfrm>
          <a:prstGeom prst="rect">
            <a:avLst/>
          </a:prstGeom>
          <a:solidFill>
            <a:schemeClr val="accent1"/>
          </a:solidFill>
          <a:ln w="5715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defTabSz="609555">
              <a:lnSpc>
                <a:spcPct val="90000"/>
              </a:lnSpc>
            </a:pPr>
            <a:endParaRPr lang="fr-BE" sz="1867" b="1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364543" y="3160044"/>
            <a:ext cx="3360000" cy="3360000"/>
          </a:xfrm>
          <a:prstGeom prst="rect">
            <a:avLst/>
          </a:prstGeom>
          <a:noFill/>
        </p:spPr>
        <p:txBody>
          <a:bodyPr wrap="square" lIns="96000" tIns="96000" rIns="96000" bIns="96000" rtlCol="0" anchor="ctr">
            <a:noAutofit/>
          </a:bodyPr>
          <a:lstStyle/>
          <a:p>
            <a:pPr algn="ctr" defTabSz="609555">
              <a:lnSpc>
                <a:spcPct val="150000"/>
              </a:lnSpc>
            </a:pPr>
            <a:r>
              <a:rPr lang="fr-FR" sz="3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Plus d’informations: </a:t>
            </a:r>
            <a:r>
              <a:rPr lang="fr-FR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www.lhoist.com</a:t>
            </a:r>
          </a:p>
          <a:p>
            <a:pPr algn="ctr" defTabSz="609555">
              <a:lnSpc>
                <a:spcPct val="150000"/>
              </a:lnSpc>
            </a:pPr>
            <a:r>
              <a:rPr lang="fr-FR" sz="2400" dirty="0">
                <a:solidFill>
                  <a:srgbClr val="FFFFFF"/>
                </a:solidFill>
                <a:latin typeface="Calibri Light" panose="020F0302020204030204" pitchFamily="34" charset="0"/>
              </a:rPr>
              <a:t>info@lhoist.com</a:t>
            </a:r>
          </a:p>
        </p:txBody>
      </p:sp>
    </p:spTree>
    <p:extLst>
      <p:ext uri="{BB962C8B-B14F-4D97-AF65-F5344CB8AC3E}">
        <p14:creationId xmlns:p14="http://schemas.microsoft.com/office/powerpoint/2010/main" val="426108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69276" y="1388071"/>
            <a:ext cx="32240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et le groupe NONET</a:t>
            </a:r>
          </a:p>
          <a:p>
            <a:pPr algn="ctr"/>
            <a:br>
              <a:rPr lang="fr-BE" sz="2400" b="1" i="1" dirty="0">
                <a:solidFill>
                  <a:schemeClr val="bg1"/>
                </a:solidFill>
              </a:rPr>
            </a:br>
            <a:r>
              <a:rPr lang="fr-BE" sz="2400" b="1" dirty="0">
                <a:solidFill>
                  <a:schemeClr val="bg1"/>
                </a:solidFill>
              </a:rPr>
              <a:t>Monsieur Gilles </a:t>
            </a:r>
            <a:r>
              <a:rPr lang="fr-BE" sz="2400" b="1" dirty="0" err="1">
                <a:solidFill>
                  <a:schemeClr val="bg1"/>
                </a:solidFill>
              </a:rPr>
              <a:t>Durigneux</a:t>
            </a:r>
            <a:r>
              <a:rPr lang="fr-BE" sz="2400" b="1" dirty="0">
                <a:solidFill>
                  <a:schemeClr val="bg1"/>
                </a:solidFill>
              </a:rPr>
              <a:t>, Directeur</a:t>
            </a:r>
          </a:p>
        </p:txBody>
      </p:sp>
    </p:spTree>
    <p:extLst>
      <p:ext uri="{BB962C8B-B14F-4D97-AF65-F5344CB8AC3E}">
        <p14:creationId xmlns:p14="http://schemas.microsoft.com/office/powerpoint/2010/main" val="24034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19099" y="4105275"/>
            <a:ext cx="11591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ans | 170 collaborateurs | 40 Mo € de CA en 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secteurs d’activités: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Chantiers: Nonet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Recyclage: Hublet (Sites de Floreffe et Wanlin)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38" y="273050"/>
            <a:ext cx="4917337" cy="14689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3050"/>
            <a:ext cx="561975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549274"/>
            <a:ext cx="7496176" cy="49974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6250" y="5676900"/>
            <a:ext cx="1093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de 30% des terres polluées par voie d’eau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99" y="549274"/>
            <a:ext cx="3648075" cy="6148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4" y="1294326"/>
            <a:ext cx="1752602" cy="17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69276" y="1388071"/>
            <a:ext cx="3224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</a:t>
            </a:r>
          </a:p>
          <a:p>
            <a:pPr algn="ctr"/>
            <a:br>
              <a:rPr lang="fr-BE" sz="2400" b="1" i="1" dirty="0">
                <a:solidFill>
                  <a:schemeClr val="bg1"/>
                </a:solidFill>
              </a:rPr>
            </a:br>
            <a:r>
              <a:rPr lang="fr-BE" sz="2400" b="1" dirty="0">
                <a:solidFill>
                  <a:schemeClr val="bg1"/>
                </a:solidFill>
              </a:rPr>
              <a:t>Monsieur Dominique de Paul, Directeur du Port Autonome de Namur</a:t>
            </a:r>
          </a:p>
        </p:txBody>
      </p:sp>
    </p:spTree>
    <p:extLst>
      <p:ext uri="{BB962C8B-B14F-4D97-AF65-F5344CB8AC3E}">
        <p14:creationId xmlns:p14="http://schemas.microsoft.com/office/powerpoint/2010/main" val="7988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81308" y="879824"/>
            <a:ext cx="32240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 axes de développement du Port Autonome de Namur</a:t>
            </a:r>
          </a:p>
          <a:p>
            <a:pPr algn="ctr"/>
            <a:br>
              <a:rPr lang="fr-BE" sz="2400" b="1" i="1" dirty="0">
                <a:solidFill>
                  <a:schemeClr val="bg1"/>
                </a:solidFill>
              </a:rPr>
            </a:br>
            <a:r>
              <a:rPr lang="fr-BE" sz="2400" b="1" dirty="0">
                <a:solidFill>
                  <a:schemeClr val="bg1"/>
                </a:solidFill>
              </a:rPr>
              <a:t>Monsieur Bernard Anselme, Président du Port Autonome de Namur</a:t>
            </a:r>
          </a:p>
        </p:txBody>
      </p:sp>
    </p:spTree>
    <p:extLst>
      <p:ext uri="{BB962C8B-B14F-4D97-AF65-F5344CB8AC3E}">
        <p14:creationId xmlns:p14="http://schemas.microsoft.com/office/powerpoint/2010/main" val="24461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81308" y="639193"/>
            <a:ext cx="32240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voie d’eau comme moyen de transport </a:t>
            </a:r>
          </a:p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du futur</a:t>
            </a:r>
            <a:br>
              <a:rPr lang="fr-BE" sz="2400" b="1" i="1" dirty="0">
                <a:solidFill>
                  <a:schemeClr val="bg1"/>
                </a:solidFill>
              </a:rPr>
            </a:br>
            <a:endParaRPr lang="fr-BE" sz="2400" b="1" i="1" dirty="0">
              <a:solidFill>
                <a:schemeClr val="bg1"/>
              </a:solidFill>
            </a:endParaRPr>
          </a:p>
          <a:p>
            <a:pPr algn="ctr"/>
            <a:r>
              <a:rPr lang="fr-BE" sz="2400" b="1" dirty="0">
                <a:solidFill>
                  <a:schemeClr val="bg1"/>
                </a:solidFill>
              </a:rPr>
              <a:t>Monsieur Maxime Prévot, Bourgmestre de Namur et représentant du ministre wallon Carlo Di Antonio</a:t>
            </a:r>
          </a:p>
        </p:txBody>
      </p:sp>
    </p:spTree>
    <p:extLst>
      <p:ext uri="{BB962C8B-B14F-4D97-AF65-F5344CB8AC3E}">
        <p14:creationId xmlns:p14="http://schemas.microsoft.com/office/powerpoint/2010/main" val="11149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69276" y="1027906"/>
            <a:ext cx="32240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 transport voie d’eau en Wallonie dans le cadre européen</a:t>
            </a:r>
            <a:br>
              <a:rPr lang="fr-BE" sz="2400" b="1" i="1" dirty="0">
                <a:solidFill>
                  <a:schemeClr val="bg1"/>
                </a:solidFill>
              </a:rPr>
            </a:br>
            <a:endParaRPr lang="fr-BE" sz="2400" b="1" i="1" dirty="0">
              <a:solidFill>
                <a:schemeClr val="bg1"/>
              </a:solidFill>
            </a:endParaRPr>
          </a:p>
          <a:p>
            <a:pPr algn="ctr"/>
            <a:r>
              <a:rPr lang="fr-BE" sz="2400" b="1" dirty="0">
                <a:solidFill>
                  <a:schemeClr val="bg1"/>
                </a:solidFill>
              </a:rPr>
              <a:t>Monsieur Willy </a:t>
            </a:r>
            <a:r>
              <a:rPr lang="fr-BE" sz="2400" b="1" dirty="0" err="1">
                <a:solidFill>
                  <a:schemeClr val="bg1"/>
                </a:solidFill>
              </a:rPr>
              <a:t>Borsus</a:t>
            </a:r>
            <a:r>
              <a:rPr lang="fr-BE" sz="2400" b="1" dirty="0">
                <a:solidFill>
                  <a:schemeClr val="bg1"/>
                </a:solidFill>
              </a:rPr>
              <a:t>, Ministre-Président de la Région Wallonne</a:t>
            </a:r>
          </a:p>
        </p:txBody>
      </p:sp>
    </p:spTree>
    <p:extLst>
      <p:ext uri="{BB962C8B-B14F-4D97-AF65-F5344CB8AC3E}">
        <p14:creationId xmlns:p14="http://schemas.microsoft.com/office/powerpoint/2010/main" val="1314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7E24-6591-4800-A8BD-161B0F31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9096DC-BDF9-4099-96AF-6965D513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"/>
            <a:ext cx="12192000" cy="68903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CDDCE5-92BB-4B65-ABAA-A5BD067BE1B0}"/>
              </a:ext>
            </a:extLst>
          </p:cNvPr>
          <p:cNvSpPr/>
          <p:nvPr/>
        </p:nvSpPr>
        <p:spPr>
          <a:xfrm>
            <a:off x="8841203" y="461377"/>
            <a:ext cx="32240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collaboration entre les ports autonomes et le service publique de Wallonie</a:t>
            </a:r>
          </a:p>
          <a:p>
            <a:pPr algn="ctr"/>
            <a:br>
              <a:rPr lang="fr-BE" sz="2400" b="1" dirty="0">
                <a:solidFill>
                  <a:schemeClr val="bg1"/>
                </a:solidFill>
              </a:rPr>
            </a:br>
            <a:r>
              <a:rPr lang="fr-BE" sz="2400" b="1" dirty="0">
                <a:solidFill>
                  <a:schemeClr val="bg1"/>
                </a:solidFill>
              </a:rPr>
              <a:t>Monsieur Etienne </a:t>
            </a:r>
            <a:r>
              <a:rPr lang="fr-BE" sz="2400" b="1" dirty="0" err="1">
                <a:solidFill>
                  <a:schemeClr val="bg1"/>
                </a:solidFill>
              </a:rPr>
              <a:t>Willame</a:t>
            </a:r>
            <a:r>
              <a:rPr lang="fr-BE" sz="2400" b="1" dirty="0">
                <a:solidFill>
                  <a:schemeClr val="bg1"/>
                </a:solidFill>
              </a:rPr>
              <a:t>, Directeur Général de la Mobilité et des Voies Hydrauliques</a:t>
            </a:r>
          </a:p>
        </p:txBody>
      </p:sp>
    </p:spTree>
    <p:extLst>
      <p:ext uri="{BB962C8B-B14F-4D97-AF65-F5344CB8AC3E}">
        <p14:creationId xmlns:p14="http://schemas.microsoft.com/office/powerpoint/2010/main" val="12771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Etienne WILLAME</a:t>
            </a:r>
            <a:br>
              <a:rPr lang="fr-FR" dirty="0"/>
            </a:br>
            <a:r>
              <a:rPr lang="fr-FR" dirty="0"/>
              <a:t>directeur général </a:t>
            </a:r>
            <a:r>
              <a:rPr lang="fr-FR" dirty="0" err="1"/>
              <a:t>a.i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Floreffe</a:t>
            </a:r>
          </a:p>
        </p:txBody>
      </p:sp>
      <p:pic>
        <p:nvPicPr>
          <p:cNvPr id="4" name="Espace réservé du contenu 3" descr="13_02426_Chargement_de_produits_agricoles_Floreffe_C_SPW-Dir_Edition_L.jpg"/>
          <p:cNvPicPr>
            <a:picLocks noGrp="1" noChangeAspect="1"/>
          </p:cNvPicPr>
          <p:nvPr>
            <p:ph idx="1"/>
          </p:nvPr>
        </p:nvPicPr>
        <p:blipFill>
          <a:blip r:embed="rId3"/>
          <a:srcRect b="12941"/>
          <a:stretch>
            <a:fillRect/>
          </a:stretch>
        </p:blipFill>
        <p:spPr>
          <a:xfrm>
            <a:off x="2052574" y="1363627"/>
            <a:ext cx="7511676" cy="4354271"/>
          </a:xfr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Floriffoux</a:t>
            </a:r>
            <a:endParaRPr lang="fr-BE" dirty="0"/>
          </a:p>
        </p:txBody>
      </p:sp>
      <p:pic>
        <p:nvPicPr>
          <p:cNvPr id="5" name="Image 4" descr="13_02435_Chargement_dechets_menagers_Floriffoux_B_Sambre_C_SPW-Dir_Edition_L.jpg"/>
          <p:cNvPicPr>
            <a:picLocks noChangeAspect="1"/>
          </p:cNvPicPr>
          <p:nvPr/>
        </p:nvPicPr>
        <p:blipFill>
          <a:blip r:embed="rId3"/>
          <a:srcRect t="1080" b="12482"/>
          <a:stretch>
            <a:fillRect/>
          </a:stretch>
        </p:blipFill>
        <p:spPr>
          <a:xfrm>
            <a:off x="2052572" y="1417637"/>
            <a:ext cx="7506085" cy="432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uper master">
  <a:themeElements>
    <a:clrScheme name="LHOIST">
      <a:dk1>
        <a:srgbClr val="000000"/>
      </a:dk1>
      <a:lt1>
        <a:srgbClr val="FFFFFF"/>
      </a:lt1>
      <a:dk2>
        <a:srgbClr val="FFFFFF"/>
      </a:dk2>
      <a:lt2>
        <a:srgbClr val="4F5761"/>
      </a:lt2>
      <a:accent1>
        <a:srgbClr val="00A4E8"/>
      </a:accent1>
      <a:accent2>
        <a:srgbClr val="662580"/>
      </a:accent2>
      <a:accent3>
        <a:srgbClr val="A3BF29"/>
      </a:accent3>
      <a:accent4>
        <a:srgbClr val="A31B5C"/>
      </a:accent4>
      <a:accent5>
        <a:srgbClr val="0D5778"/>
      </a:accent5>
      <a:accent6>
        <a:srgbClr val="E8501D"/>
      </a:accent6>
      <a:hlink>
        <a:srgbClr val="0D5778"/>
      </a:hlink>
      <a:folHlink>
        <a:srgbClr val="00A4E8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72000" bIns="45720" rtlCol="0">
        <a:spAutoFit/>
      </a:bodyPr>
      <a:lstStyle>
        <a:defPPr>
          <a:buClr>
            <a:schemeClr val="accent1"/>
          </a:buClr>
          <a:defRPr sz="1600" dirty="0" err="1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70111_Template-4-3.potm" id="{1586A533-70F5-4FBB-BF6D-1CCEA45DB85B}" vid="{5F0C091E-8D92-4BF3-8F7E-E142D41D56EB}"/>
    </a:ext>
  </a:extLst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D5778"/>
    </a:dk1>
    <a:lt1>
      <a:sysClr val="window" lastClr="FFFFFF"/>
    </a:lt1>
    <a:dk2>
      <a:srgbClr val="0D5778"/>
    </a:dk2>
    <a:lt2>
      <a:srgbClr val="FFFFFF"/>
    </a:lt2>
    <a:accent1>
      <a:srgbClr val="009FE3"/>
    </a:accent1>
    <a:accent2>
      <a:srgbClr val="0D5778"/>
    </a:accent2>
    <a:accent3>
      <a:srgbClr val="BFBFBF"/>
    </a:accent3>
    <a:accent4>
      <a:srgbClr val="21BBEF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rgbClr val="0D5778"/>
    </a:dk1>
    <a:lt1>
      <a:sysClr val="window" lastClr="FFFFFF"/>
    </a:lt1>
    <a:dk2>
      <a:srgbClr val="0D5778"/>
    </a:dk2>
    <a:lt2>
      <a:srgbClr val="FFFFFF"/>
    </a:lt2>
    <a:accent1>
      <a:srgbClr val="009FE3"/>
    </a:accent1>
    <a:accent2>
      <a:srgbClr val="0D5778"/>
    </a:accent2>
    <a:accent3>
      <a:srgbClr val="BFBFBF"/>
    </a:accent3>
    <a:accent4>
      <a:srgbClr val="21BBEF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27506</TotalTime>
  <Words>485</Words>
  <Application>Microsoft Office PowerPoint</Application>
  <PresentationFormat>Grand écran</PresentationFormat>
  <Paragraphs>148</Paragraphs>
  <Slides>28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Wingdings</vt:lpstr>
      <vt:lpstr>Thème Office</vt:lpstr>
      <vt:lpstr>1_Super master</vt:lpstr>
      <vt:lpstr>1_Thème Office</vt:lpstr>
      <vt:lpstr>2_Thème Office</vt:lpstr>
      <vt:lpstr>think-cell Slide</vt:lpstr>
      <vt:lpstr>Présentation PowerPoint</vt:lpstr>
      <vt:lpstr>Séance Académique</vt:lpstr>
      <vt:lpstr>Présentation PowerPoint</vt:lpstr>
      <vt:lpstr>Présentation PowerPoint</vt:lpstr>
      <vt:lpstr>Présentation PowerPoint</vt:lpstr>
      <vt:lpstr>Présentation PowerPoint</vt:lpstr>
      <vt:lpstr>Etienne WILLAME directeur général a.i. </vt:lpstr>
      <vt:lpstr>Floreffe</vt:lpstr>
      <vt:lpstr>Floriffoux</vt:lpstr>
      <vt:lpstr>Moustier</vt:lpstr>
      <vt:lpstr>Jambes</vt:lpstr>
      <vt:lpstr>Auvelais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AGC Glass Europe</dc:title>
  <dc:creator>Ann-Françoise Wiame</dc:creator>
  <cp:lastModifiedBy>Dominique de Paul</cp:lastModifiedBy>
  <cp:revision>195</cp:revision>
  <cp:lastPrinted>2018-11-06T09:10:07Z</cp:lastPrinted>
  <dcterms:created xsi:type="dcterms:W3CDTF">2018-10-03T14:35:09Z</dcterms:created>
  <dcterms:modified xsi:type="dcterms:W3CDTF">2018-11-09T09:02:23Z</dcterms:modified>
</cp:coreProperties>
</file>