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13"/>
  </p:notesMasterIdLst>
  <p:handoutMasterIdLst>
    <p:handoutMasterId r:id="rId14"/>
  </p:handoutMasterIdLst>
  <p:sldIdLst>
    <p:sldId id="310" r:id="rId2"/>
    <p:sldId id="324" r:id="rId3"/>
    <p:sldId id="285" r:id="rId4"/>
    <p:sldId id="286" r:id="rId5"/>
    <p:sldId id="323" r:id="rId6"/>
    <p:sldId id="332" r:id="rId7"/>
    <p:sldId id="331" r:id="rId8"/>
    <p:sldId id="329" r:id="rId9"/>
    <p:sldId id="330" r:id="rId10"/>
    <p:sldId id="327" r:id="rId11"/>
    <p:sldId id="326" r:id="rId12"/>
  </p:sldIdLst>
  <p:sldSz cx="9144000" cy="5143500" type="screen16x9"/>
  <p:notesSz cx="6797675" cy="9926638"/>
  <p:custDataLst>
    <p:tags r:id="rId15"/>
  </p:custDataLst>
  <p:defaultTextStyle>
    <a:defPPr>
      <a:defRPr lang="fr-FR"/>
    </a:defPPr>
    <a:lvl1pPr marL="0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BB253EB-28B7-48F9-B26D-8FA25C0094FF}">
          <p14:sldIdLst>
            <p14:sldId id="310"/>
            <p14:sldId id="324"/>
            <p14:sldId id="285"/>
            <p14:sldId id="286"/>
            <p14:sldId id="323"/>
            <p14:sldId id="332"/>
            <p14:sldId id="331"/>
            <p14:sldId id="329"/>
            <p14:sldId id="330"/>
            <p14:sldId id="327"/>
            <p14:sldId id="32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659" userDrawn="1">
          <p15:clr>
            <a:srgbClr val="A4A3A4"/>
          </p15:clr>
        </p15:guide>
        <p15:guide id="2" pos="839" userDrawn="1">
          <p15:clr>
            <a:srgbClr val="A4A3A4"/>
          </p15:clr>
        </p15:guide>
        <p15:guide id="3" pos="1519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orient="horz" pos="739">
          <p15:clr>
            <a:srgbClr val="A4A3A4"/>
          </p15:clr>
        </p15:guide>
        <p15:guide id="6" orient="horz" pos="3114">
          <p15:clr>
            <a:srgbClr val="A4A3A4"/>
          </p15:clr>
        </p15:guide>
        <p15:guide id="7" pos="541">
          <p15:clr>
            <a:srgbClr val="A4A3A4"/>
          </p15:clr>
        </p15:guide>
        <p15:guide id="8" pos="55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E8"/>
    <a:srgbClr val="158AC1"/>
    <a:srgbClr val="B3E9FF"/>
    <a:srgbClr val="CDF1FF"/>
    <a:srgbClr val="E5F7FF"/>
    <a:srgbClr val="000000"/>
    <a:srgbClr val="1B9DD9"/>
    <a:srgbClr val="E8501D"/>
    <a:srgbClr val="A31B5C"/>
    <a:srgbClr val="0CA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8" autoAdjust="0"/>
    <p:restoredTop sz="94675" autoAdjust="0"/>
  </p:normalViewPr>
  <p:slideViewPr>
    <p:cSldViewPr snapToGrid="0" snapToObjects="1">
      <p:cViewPr varScale="1">
        <p:scale>
          <a:sx n="119" d="100"/>
          <a:sy n="119" d="100"/>
        </p:scale>
        <p:origin x="-298" y="-77"/>
      </p:cViewPr>
      <p:guideLst>
        <p:guide orient="horz" pos="2659"/>
        <p:guide orient="horz" pos="3906"/>
        <p:guide orient="horz" pos="739"/>
        <p:guide orient="horz" pos="3114"/>
        <p:guide pos="839"/>
        <p:guide pos="1519"/>
        <p:guide pos="541"/>
        <p:guide pos="55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3396" y="-108"/>
      </p:cViewPr>
      <p:guideLst>
        <p:guide orient="horz" pos="3126"/>
        <p:guide pos="2141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rgbClr val="FFFFFF">
                  <a:lumMod val="65000"/>
                </a:srgbClr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95-4A45-A6AE-66540A511660}"/>
              </c:ext>
            </c:extLst>
          </c:dPt>
          <c:dPt>
            <c:idx val="1"/>
            <c:bubble3D val="0"/>
            <c:spPr>
              <a:solidFill>
                <a:srgbClr val="4F5761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95-4A45-A6AE-66540A511660}"/>
              </c:ext>
            </c:extLst>
          </c:dPt>
          <c:dPt>
            <c:idx val="2"/>
            <c:bubble3D val="0"/>
            <c:spPr>
              <a:solidFill>
                <a:srgbClr val="0D5778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995-4A45-A6AE-66540A511660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995-4A45-A6AE-66540A511660}"/>
              </c:ext>
            </c:extLst>
          </c:dPt>
          <c:cat>
            <c:strRef>
              <c:f>Sheet1!$A$2:$A$5</c:f>
              <c:strCache>
                <c:ptCount val="4"/>
                <c:pt idx="0">
                  <c:v>Western Europe</c:v>
                </c:pt>
                <c:pt idx="1">
                  <c:v>North America</c:v>
                </c:pt>
                <c:pt idx="2">
                  <c:v>South America</c:v>
                </c:pt>
                <c:pt idx="3">
                  <c:v>Other Regions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38</c:v>
                </c:pt>
                <c:pt idx="2">
                  <c:v>53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995-4A45-A6AE-66540A511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chemeClr val="accent2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B5-44CF-84CC-D52E2F0DF65F}"/>
              </c:ext>
            </c:extLst>
          </c:dPt>
          <c:dPt>
            <c:idx val="1"/>
            <c:bubble3D val="0"/>
            <c:spPr>
              <a:solidFill>
                <a:srgbClr val="00A4E8">
                  <a:lumMod val="75000"/>
                </a:srgbClr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B5-44CF-84CC-D52E2F0DF65F}"/>
              </c:ext>
            </c:extLst>
          </c:dPt>
          <c:dPt>
            <c:idx val="2"/>
            <c:bubble3D val="0"/>
            <c:spPr>
              <a:solidFill>
                <a:srgbClr val="B3E9FF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B5-44CF-84CC-D52E2F0DF65F}"/>
              </c:ext>
            </c:extLst>
          </c:dPt>
          <c:dPt>
            <c:idx val="3"/>
            <c:bubble3D val="0"/>
            <c:spPr>
              <a:solidFill>
                <a:srgbClr val="FFFFFF">
                  <a:lumMod val="65000"/>
                </a:srgbClr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9B5-44CF-84CC-D52E2F0DF65F}"/>
              </c:ext>
            </c:extLst>
          </c:dPt>
          <c:dPt>
            <c:idx val="4"/>
            <c:bubble3D val="0"/>
            <c:spPr>
              <a:solidFill>
                <a:srgbClr val="4F5761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9B5-44CF-84CC-D52E2F0DF65F}"/>
              </c:ext>
            </c:extLst>
          </c:dPt>
          <c:dPt>
            <c:idx val="5"/>
            <c:bubble3D val="0"/>
            <c:spPr>
              <a:solidFill>
                <a:srgbClr val="000000"/>
              </a:solidFill>
              <a:ln w="38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9B5-44CF-84CC-D52E2F0DF65F}"/>
              </c:ext>
            </c:extLst>
          </c:dPt>
          <c:cat>
            <c:strRef>
              <c:f>Sheet1!$A$2:$A$8</c:f>
              <c:strCache>
                <c:ptCount val="7"/>
                <c:pt idx="0">
                  <c:v>Agriculture &amp; Forest</c:v>
                </c:pt>
                <c:pt idx="1">
                  <c:v>Chemistry</c:v>
                </c:pt>
                <c:pt idx="2">
                  <c:v>Roads &amp; Civil Works</c:v>
                </c:pt>
                <c:pt idx="3">
                  <c:v>Steel &amp;Metal</c:v>
                </c:pt>
                <c:pt idx="4">
                  <c:v>Refractories</c:v>
                </c:pt>
                <c:pt idx="5">
                  <c:v>Glass</c:v>
                </c:pt>
                <c:pt idx="6">
                  <c:v>Others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3.570810432676319E-2</c:v>
                </c:pt>
                <c:pt idx="1">
                  <c:v>0.13033772779070263</c:v>
                </c:pt>
                <c:pt idx="2">
                  <c:v>0.16593264546271197</c:v>
                </c:pt>
                <c:pt idx="3">
                  <c:v>0.36410070966331815</c:v>
                </c:pt>
                <c:pt idx="4">
                  <c:v>0.20412461069470142</c:v>
                </c:pt>
                <c:pt idx="5">
                  <c:v>8.7502152347307877E-2</c:v>
                </c:pt>
                <c:pt idx="6">
                  <c:v>1.2E-2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9B5-44CF-84CC-D52E2F0DF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3000F-BD88-40BC-A71A-2AA308275BB6}" type="datetimeFigureOut">
              <a:rPr lang="fr-BE" smtClean="0"/>
              <a:t>7/11/2018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E445-917E-4B50-8E46-DBCE96ECB786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96000" cy="4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6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11" y="0"/>
            <a:ext cx="294614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2D7E-BA8E-4091-A242-5CB2AD46CA6A}" type="datetimeFigureOut">
              <a:rPr lang="fr-BE" smtClean="0"/>
              <a:t>7/11/2018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54" y="4714876"/>
            <a:ext cx="543716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14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11" y="9428164"/>
            <a:ext cx="294614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3B76D-1612-49B4-BBB4-73DBECF5672A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0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1" descr="C:\Data\Documents\Master Files\F&amp;F\2016 Lhoist - Brochure Facts &amp; Figures def\FR\Links\MarketsLR\ID_ 1992-Quarry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8747"/>
          <a:stretch/>
        </p:blipFill>
        <p:spPr bwMode="auto">
          <a:xfrm>
            <a:off x="184151" y="149035"/>
            <a:ext cx="8767763" cy="48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183808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338780" y="257997"/>
            <a:ext cx="4850257" cy="3458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342884"/>
            <a:endParaRPr lang="nl-BE" sz="14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374" y="1408639"/>
            <a:ext cx="4173310" cy="677676"/>
          </a:xfrm>
          <a:noFill/>
          <a:effectLst/>
        </p:spPr>
        <p:txBody>
          <a:bodyPr lIns="0" tIns="0" rIns="0" bIns="0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400" b="0" i="0" kern="1200" dirty="0">
                <a:solidFill>
                  <a:schemeClr val="accent1"/>
                </a:solidFill>
                <a:latin typeface="+mj-lt"/>
                <a:ea typeface="+mj-ea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5375" y="3164205"/>
            <a:ext cx="4173536" cy="426244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lang="en-US" sz="13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400" b="1" dirty="0">
                <a:latin typeface="+mj-lt"/>
              </a:rPr>
              <a:t>Presenter Name</a:t>
            </a:r>
            <a:br>
              <a:rPr lang="en-US" sz="1400" b="1" dirty="0">
                <a:latin typeface="+mj-lt"/>
              </a:rPr>
            </a:br>
            <a:r>
              <a:rPr lang="en-US" sz="1400" dirty="0">
                <a:latin typeface="+mj-lt"/>
              </a:rPr>
              <a:t>Presenter Title I Presentation 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5375" y="2189446"/>
            <a:ext cx="4173536" cy="77390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nl-BE" sz="1800" b="0" i="0" kern="1200" cap="all" baseline="0" dirty="0">
                <a:solidFill>
                  <a:schemeClr val="accent5"/>
                </a:solidFill>
                <a:latin typeface="+mj-lt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65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50" userDrawn="1">
          <p15:clr>
            <a:srgbClr val="FBAE40"/>
          </p15:clr>
        </p15:guide>
        <p15:guide id="4" pos="7519" userDrawn="1">
          <p15:clr>
            <a:srgbClr val="FBAE40"/>
          </p15:clr>
        </p15:guide>
        <p15:guide id="5" orient="horz" pos="126" userDrawn="1">
          <p15:clr>
            <a:srgbClr val="FBAE40"/>
          </p15:clr>
        </p15:guide>
        <p15:guide id="6" orient="horz" pos="42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780386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13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313569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1" y="1059873"/>
            <a:ext cx="8258174" cy="3665808"/>
          </a:xfrm>
        </p:spPr>
        <p:txBody>
          <a:bodyPr anchor="ctr" anchorCtr="1"/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635935"/>
            <a:ext cx="7039370" cy="247810"/>
          </a:xfrm>
        </p:spPr>
        <p:txBody>
          <a:bodyPr rIns="53998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3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908382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able Placeholder 4"/>
          <p:cNvSpPr>
            <a:spLocks noGrp="1"/>
          </p:cNvSpPr>
          <p:nvPr>
            <p:ph type="tbl" sz="quarter" idx="16"/>
          </p:nvPr>
        </p:nvSpPr>
        <p:spPr>
          <a:xfrm>
            <a:off x="457199" y="1059875"/>
            <a:ext cx="8258175" cy="3665807"/>
          </a:xfrm>
        </p:spPr>
        <p:txBody>
          <a:bodyPr anchor="ctr" anchorCtr="1"/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635935"/>
            <a:ext cx="7039370" cy="247810"/>
          </a:xfrm>
        </p:spPr>
        <p:txBody>
          <a:bodyPr rIns="53998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82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71715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18052" y="1059875"/>
            <a:ext cx="3997325" cy="3665807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8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635935"/>
            <a:ext cx="7039370" cy="247810"/>
          </a:xfrm>
        </p:spPr>
        <p:txBody>
          <a:bodyPr rIns="53998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2" y="1059873"/>
            <a:ext cx="4008169" cy="3665808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3273231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nl-BE" sz="700" b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26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156686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188899" y="550859"/>
            <a:ext cx="8766189" cy="44572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342884"/>
            <a:endParaRPr lang="nl-BE" sz="1400" dirty="0">
              <a:solidFill>
                <a:srgbClr val="FFFFFF"/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63762"/>
            <a:ext cx="8229600" cy="3631406"/>
          </a:xfrm>
          <a:noFill/>
        </p:spPr>
        <p:txBody>
          <a:bodyPr rIns="53998" anchor="ctr" anchorCtr="1"/>
          <a:lstStyle>
            <a:lvl1pPr marL="0" indent="0" algn="ctr">
              <a:spcAft>
                <a:spcPts val="900"/>
              </a:spcAft>
              <a:buNone/>
              <a:defRPr sz="2700">
                <a:solidFill>
                  <a:schemeClr val="bg1"/>
                </a:solidFill>
              </a:defRPr>
            </a:lvl1pPr>
            <a:lvl2pPr marL="0" indent="0" algn="ctr">
              <a:defRPr sz="1500">
                <a:solidFill>
                  <a:schemeClr val="bg1"/>
                </a:solidFill>
              </a:defRPr>
            </a:lvl2pPr>
            <a:lvl3pPr marL="0" indent="0" algn="ctr">
              <a:buClr>
                <a:schemeClr val="bg1"/>
              </a:buClr>
              <a:defRPr sz="1500">
                <a:solidFill>
                  <a:schemeClr val="bg2"/>
                </a:solidFill>
              </a:defRPr>
            </a:lvl3pPr>
            <a:lvl4pPr marL="0" indent="0" algn="ctr">
              <a:buClr>
                <a:schemeClr val="bg1"/>
              </a:buClr>
              <a:defRPr sz="1500">
                <a:solidFill>
                  <a:schemeClr val="bg2"/>
                </a:solidFill>
              </a:defRPr>
            </a:lvl4pPr>
            <a:lvl5pPr marL="0" indent="0" algn="ctr">
              <a:buClr>
                <a:schemeClr val="bg1"/>
              </a:buClr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OBJECTIVES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23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ag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783383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8916" y="550859"/>
            <a:ext cx="8766175" cy="4457210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38778" y="667171"/>
            <a:ext cx="5846870" cy="345877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57973" y="1064916"/>
            <a:ext cx="5451154" cy="422927"/>
          </a:xfrm>
          <a:noFill/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000" b="0" i="0" dirty="0">
                <a:solidFill>
                  <a:schemeClr val="accent1"/>
                </a:solidFill>
                <a:cs typeface="Arial" charset="0"/>
              </a:defRPr>
            </a:lvl1pPr>
          </a:lstStyle>
          <a:p>
            <a:pPr marL="0" lvl="0" eaLnBrk="0" fontAlgn="base" hangingPunct="0">
              <a:lnSpc>
                <a:spcPts val="2769"/>
              </a:lnSpc>
              <a:spcAft>
                <a:spcPct val="0"/>
              </a:spcAft>
            </a:pPr>
            <a:r>
              <a:rPr lang="en-US" dirty="0"/>
              <a:t>Agenda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8" hasCustomPrompt="1"/>
          </p:nvPr>
        </p:nvSpPr>
        <p:spPr>
          <a:xfrm>
            <a:off x="557216" y="1918013"/>
            <a:ext cx="5451701" cy="2110079"/>
          </a:xfrm>
        </p:spPr>
        <p:txBody>
          <a:bodyPr vert="horz" lIns="0" tIns="34289" rIns="68577" bIns="34289" rtlCol="0">
            <a:noAutofit/>
          </a:bodyPr>
          <a:lstStyle>
            <a:lvl1pPr marL="0" indent="0">
              <a:buNone/>
              <a:defRPr lang="nl-BE" sz="1500" dirty="0"/>
            </a:lvl1pPr>
          </a:lstStyle>
          <a:p>
            <a:pPr lvl="0"/>
            <a:r>
              <a:rPr lang="nl-BE" dirty="0"/>
              <a:t>Topic 1</a:t>
            </a:r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9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037752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8916" y="550859"/>
            <a:ext cx="8766175" cy="4457210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38778" y="667171"/>
            <a:ext cx="5846870" cy="345877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57976" y="1064916"/>
            <a:ext cx="5450941" cy="422927"/>
          </a:xfrm>
          <a:noFill/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000" b="0" i="0" dirty="0">
                <a:solidFill>
                  <a:schemeClr val="accent1"/>
                </a:solidFill>
                <a:cs typeface="Arial" charset="0"/>
              </a:defRPr>
            </a:lvl1pPr>
          </a:lstStyle>
          <a:p>
            <a:pPr marL="0" lvl="0" eaLnBrk="0" fontAlgn="base" hangingPunct="0">
              <a:lnSpc>
                <a:spcPts val="2769"/>
              </a:lnSpc>
              <a:spcAft>
                <a:spcPct val="0"/>
              </a:spcAft>
            </a:pPr>
            <a:r>
              <a:rPr lang="en-US" dirty="0"/>
              <a:t>Agenda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57974" y="1558900"/>
            <a:ext cx="5450940" cy="2463692"/>
          </a:xfrm>
        </p:spPr>
        <p:txBody>
          <a:bodyPr lIns="0"/>
          <a:lstStyle>
            <a:lvl1pPr>
              <a:defRPr sz="1500">
                <a:solidFill>
                  <a:schemeClr val="accent5"/>
                </a:solidFill>
              </a:defRPr>
            </a:lvl1pPr>
            <a:lvl2pPr>
              <a:defRPr sz="1500">
                <a:solidFill>
                  <a:schemeClr val="accent1"/>
                </a:solidFill>
              </a:defRPr>
            </a:lvl2pPr>
            <a:lvl3pPr>
              <a:defRPr sz="15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Topic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62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824593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 userDrawn="1"/>
        </p:nvSpPr>
        <p:spPr>
          <a:xfrm>
            <a:off x="188899" y="550859"/>
            <a:ext cx="8766189" cy="17255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342884"/>
            <a:endParaRPr lang="nl-BE" sz="1400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8916" y="2345191"/>
            <a:ext cx="8766175" cy="2662878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57973" y="1744953"/>
            <a:ext cx="8157402" cy="422927"/>
          </a:xfrm>
          <a:noFill/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000" b="0" i="0" dirty="0">
                <a:solidFill>
                  <a:schemeClr val="bg1"/>
                </a:solidFill>
                <a:cs typeface="Arial" charset="0"/>
              </a:defRPr>
            </a:lvl1pPr>
          </a:lstStyle>
          <a:p>
            <a:pPr marL="0" lvl="0" eaLnBrk="0" fontAlgn="base" hangingPunct="0">
              <a:lnSpc>
                <a:spcPts val="2769"/>
              </a:lnSpc>
              <a:spcAft>
                <a:spcPct val="0"/>
              </a:spcAft>
            </a:pPr>
            <a:r>
              <a:rPr lang="en-US" dirty="0"/>
              <a:t>chapter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0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947033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199" y="630047"/>
            <a:ext cx="8258175" cy="4095637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9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Bullets+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5058059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199" y="1059873"/>
            <a:ext cx="8258175" cy="3665808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635935"/>
            <a:ext cx="7039370" cy="247810"/>
          </a:xfrm>
        </p:spPr>
        <p:txBody>
          <a:bodyPr rIns="53998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32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8708543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635935"/>
            <a:ext cx="7039370" cy="247810"/>
          </a:xfrm>
        </p:spPr>
        <p:txBody>
          <a:bodyPr rIns="53998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2" y="1059873"/>
            <a:ext cx="4008169" cy="3665808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707208" y="1059873"/>
            <a:ext cx="4008169" cy="3665808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cxnSp>
        <p:nvCxnSpPr>
          <p:cNvPr id="21" name="Straight Connector 20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76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00157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21621" y="1059875"/>
            <a:ext cx="5793754" cy="1051773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635935"/>
            <a:ext cx="7039370" cy="247810"/>
          </a:xfrm>
        </p:spPr>
        <p:txBody>
          <a:bodyPr rIns="53998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7203" y="1059876"/>
            <a:ext cx="2256263" cy="679717"/>
          </a:xfrm>
          <a:prstGeom prst="homePlate">
            <a:avLst>
              <a:gd name="adj" fmla="val 18678"/>
            </a:avLst>
          </a:prstGeom>
          <a:solidFill>
            <a:schemeClr val="accent5"/>
          </a:solidFill>
        </p:spPr>
        <p:txBody>
          <a:bodyPr lIns="134994" rIns="80996" anchor="ctr" anchorCtr="0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133344" indent="0">
              <a:buNone/>
              <a:defRPr>
                <a:solidFill>
                  <a:schemeClr val="bg1"/>
                </a:solidFill>
              </a:defRPr>
            </a:lvl2pPr>
            <a:lvl3pPr marL="267878" indent="0">
              <a:buNone/>
              <a:defRPr>
                <a:solidFill>
                  <a:schemeClr val="bg1"/>
                </a:solidFill>
              </a:defRPr>
            </a:lvl3pPr>
            <a:lvl4pPr marL="401220" indent="0">
              <a:buNone/>
              <a:defRPr>
                <a:solidFill>
                  <a:schemeClr val="bg1"/>
                </a:solidFill>
              </a:defRPr>
            </a:lvl4pPr>
            <a:lvl5pPr marL="540517" indent="0">
              <a:buNone/>
              <a:defRPr>
                <a:solidFill>
                  <a:schemeClr val="bg1"/>
                </a:solidFill>
              </a:defRPr>
            </a:lvl5pPr>
            <a:lvl6pPr marL="675051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921621" y="2245447"/>
            <a:ext cx="5793754" cy="1051773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57203" y="2245449"/>
            <a:ext cx="2256263" cy="679717"/>
          </a:xfrm>
          <a:prstGeom prst="homePlate">
            <a:avLst>
              <a:gd name="adj" fmla="val 18678"/>
            </a:avLst>
          </a:prstGeom>
          <a:solidFill>
            <a:schemeClr val="accent1"/>
          </a:solidFill>
        </p:spPr>
        <p:txBody>
          <a:bodyPr lIns="134994" rIns="80996" anchor="ctr" anchorCtr="0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133344" indent="0">
              <a:buNone/>
              <a:defRPr>
                <a:solidFill>
                  <a:schemeClr val="bg1"/>
                </a:solidFill>
              </a:defRPr>
            </a:lvl2pPr>
            <a:lvl3pPr marL="267878" indent="0">
              <a:buNone/>
              <a:defRPr>
                <a:solidFill>
                  <a:schemeClr val="bg1"/>
                </a:solidFill>
              </a:defRPr>
            </a:lvl3pPr>
            <a:lvl4pPr marL="401220" indent="0">
              <a:buNone/>
              <a:defRPr>
                <a:solidFill>
                  <a:schemeClr val="bg1"/>
                </a:solidFill>
              </a:defRPr>
            </a:lvl4pPr>
            <a:lvl5pPr marL="540517" indent="0">
              <a:buNone/>
              <a:defRPr>
                <a:solidFill>
                  <a:schemeClr val="bg1"/>
                </a:solidFill>
              </a:defRPr>
            </a:lvl5pPr>
            <a:lvl6pPr marL="675051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2921621" y="3431018"/>
            <a:ext cx="5793754" cy="1051773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57203" y="3431021"/>
            <a:ext cx="2256263" cy="679717"/>
          </a:xfrm>
          <a:prstGeom prst="homePlate">
            <a:avLst>
              <a:gd name="adj" fmla="val 18678"/>
            </a:avLst>
          </a:prstGeom>
          <a:solidFill>
            <a:schemeClr val="bg2"/>
          </a:solidFill>
        </p:spPr>
        <p:txBody>
          <a:bodyPr lIns="134994" rIns="80996" anchor="ctr" anchorCtr="0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133344" indent="0">
              <a:buNone/>
              <a:defRPr>
                <a:solidFill>
                  <a:schemeClr val="bg1"/>
                </a:solidFill>
              </a:defRPr>
            </a:lvl2pPr>
            <a:lvl3pPr marL="267878" indent="0">
              <a:buNone/>
              <a:defRPr>
                <a:solidFill>
                  <a:schemeClr val="bg1"/>
                </a:solidFill>
              </a:defRPr>
            </a:lvl3pPr>
            <a:lvl4pPr marL="401220" indent="0">
              <a:buNone/>
              <a:defRPr>
                <a:solidFill>
                  <a:schemeClr val="bg1"/>
                </a:solidFill>
              </a:defRPr>
            </a:lvl4pPr>
            <a:lvl5pPr marL="540517" indent="0">
              <a:buNone/>
              <a:defRPr>
                <a:solidFill>
                  <a:schemeClr val="bg1"/>
                </a:solidFill>
              </a:defRPr>
            </a:lvl5pPr>
            <a:lvl6pPr marL="675051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8715375" y="185947"/>
            <a:ext cx="0" cy="108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05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51871922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think-cell Slide" r:id="rId18" imgW="353" imgH="353" progId="TCLayout.ActiveDocument.1">
                  <p:embed/>
                </p:oleObj>
              </mc:Choice>
              <mc:Fallback>
                <p:oleObj name="think-cell Slide" r:id="rId18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6489" y="114177"/>
            <a:ext cx="7040080" cy="384572"/>
          </a:xfrm>
          <a:prstGeom prst="rect">
            <a:avLst/>
          </a:prstGeom>
        </p:spPr>
        <p:txBody>
          <a:bodyPr vert="horz" lIns="0" tIns="0" rIns="68577" bIns="34289" rtlCol="0" anchor="t" anchorCtr="0">
            <a:noAutofit/>
          </a:bodyPr>
          <a:lstStyle/>
          <a:p>
            <a:r>
              <a:rPr lang="en-US" noProof="0" dirty="0"/>
              <a:t>CLICK HERE TO ADD A PAGE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6489" y="640459"/>
            <a:ext cx="8229600" cy="4085222"/>
          </a:xfrm>
          <a:prstGeom prst="rect">
            <a:avLst/>
          </a:prstGeom>
        </p:spPr>
        <p:txBody>
          <a:bodyPr vert="horz" lIns="0" tIns="34289" rIns="68577" bIns="34289" rtlCol="0">
            <a:noAutofit/>
          </a:bodyPr>
          <a:lstStyle/>
          <a:p>
            <a:pPr lvl="0"/>
            <a:r>
              <a:rPr lang="en-US" noProof="0" dirty="0"/>
              <a:t>Click here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 </a:t>
            </a: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6490" y="4891320"/>
            <a:ext cx="3159237" cy="136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sz="700" b="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342884"/>
            <a:endParaRPr lang="fr-B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708801" y="199695"/>
            <a:ext cx="213009" cy="11662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r-FR"/>
            </a:defPPr>
            <a:lvl1pPr algn="r">
              <a:defRPr sz="900" b="1">
                <a:solidFill>
                  <a:srgbClr val="040404"/>
                </a:solidFill>
                <a:cs typeface="Arial" panose="020B0604020202020204" pitchFamily="34" charset="0"/>
              </a:defRPr>
            </a:lvl1pPr>
          </a:lstStyle>
          <a:p>
            <a:pPr defTabSz="342884"/>
            <a:fld id="{4237F9D4-242D-4A28-A8B9-AC07372DFA8F}" type="slidenum">
              <a:rPr lang="en-US" sz="700" smtClean="0"/>
              <a:pPr defTabSz="342884"/>
              <a:t>‹#›</a:t>
            </a:fld>
            <a:endParaRPr lang="en-US" sz="7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46" y="185947"/>
            <a:ext cx="608143" cy="2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0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defTabSz="342884" rtl="0" eaLnBrk="1" latinLnBrk="0" hangingPunct="1">
        <a:spcBef>
          <a:spcPct val="0"/>
        </a:spcBef>
        <a:buNone/>
        <a:defRPr sz="1800" kern="1200" cap="all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33344" indent="-133344" algn="l" defTabSz="342884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SzPct val="120000"/>
        <a:buFont typeface="Calibri" panose="020F0502020204030204" pitchFamily="34" charset="0"/>
        <a:buChar char="›"/>
        <a:tabLst/>
        <a:defRPr sz="1200" b="0" kern="1200" cap="none" baseline="0">
          <a:solidFill>
            <a:schemeClr val="accent5"/>
          </a:solidFill>
          <a:latin typeface="+mj-lt"/>
          <a:ea typeface="+mn-ea"/>
          <a:cs typeface="+mn-cs"/>
        </a:defRPr>
      </a:lvl1pPr>
      <a:lvl2pPr marL="267878" indent="-134535" algn="l" defTabSz="342884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SzPct val="120000"/>
        <a:buFont typeface="Calibri" panose="020F0502020204030204" pitchFamily="34" charset="0"/>
        <a:buChar char="›"/>
        <a:defRPr sz="12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401221" indent="-133344" algn="l" defTabSz="342884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SzPct val="120000"/>
        <a:buFont typeface="Calibri" panose="020F0502020204030204" pitchFamily="34" charset="0"/>
        <a:buChar char="›"/>
        <a:defRPr sz="12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540517" indent="-139298" algn="l" defTabSz="342884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20000"/>
        <a:buFont typeface="Calibri" panose="020F0502020204030204" pitchFamily="34" charset="0"/>
        <a:buChar char="›"/>
        <a:defRPr sz="1200" b="0" kern="1200">
          <a:solidFill>
            <a:schemeClr val="bg2"/>
          </a:solidFill>
          <a:latin typeface="+mj-lt"/>
          <a:ea typeface="+mn-ea"/>
          <a:cs typeface="+mn-cs"/>
        </a:defRPr>
      </a:lvl4pPr>
      <a:lvl5pPr marL="675051" indent="-134535" algn="l" defTabSz="342884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20000"/>
        <a:buFont typeface="Calibri" panose="020F0502020204030204" pitchFamily="34" charset="0"/>
        <a:buChar char="›"/>
        <a:defRPr sz="1200" b="0" kern="1200">
          <a:solidFill>
            <a:schemeClr val="bg2"/>
          </a:solidFill>
          <a:latin typeface="+mj-lt"/>
          <a:ea typeface="+mn-ea"/>
          <a:cs typeface="+mn-cs"/>
        </a:defRPr>
      </a:lvl5pPr>
      <a:lvl6pPr marL="808395" indent="-133344" algn="l" defTabSz="342884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20000"/>
        <a:buFont typeface="Calibri" panose="020F0502020204030204" pitchFamily="34" charset="0"/>
        <a:buChar char="›"/>
        <a:defRPr sz="1200" kern="1200">
          <a:solidFill>
            <a:schemeClr val="bg2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2.xml"/><Relationship Id="rId7" Type="http://schemas.openxmlformats.org/officeDocument/2006/relationships/chart" Target="../charts/chart1.xml"/><Relationship Id="rId12" Type="http://schemas.openxmlformats.org/officeDocument/2006/relationships/image" Target="../media/image11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11" Type="http://schemas.microsoft.com/office/2007/relationships/hdphoto" Target="../media/hdphoto2.wdp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20.vml"/><Relationship Id="rId6" Type="http://schemas.openxmlformats.org/officeDocument/2006/relationships/chart" Target="../charts/chart2.xml"/><Relationship Id="rId11" Type="http://schemas.openxmlformats.org/officeDocument/2006/relationships/image" Target="../media/image16.jpeg"/><Relationship Id="rId5" Type="http://schemas.openxmlformats.org/officeDocument/2006/relationships/image" Target="../media/image1.e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Riguelle</a:t>
            </a:r>
            <a:endParaRPr lang="fr-FR" dirty="0"/>
          </a:p>
          <a:p>
            <a:r>
              <a:rPr lang="fr-FR" dirty="0"/>
              <a:t>Directeur – 7 Novembre 2018</a:t>
            </a:r>
          </a:p>
        </p:txBody>
      </p:sp>
      <p:pic>
        <p:nvPicPr>
          <p:cNvPr id="8" name="Picture 3" descr="C:\Data\Documents\Logo\LHOISTTransp [Converti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1" y="499549"/>
            <a:ext cx="1958612" cy="7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65162" y="1871439"/>
            <a:ext cx="4524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+mj-lt"/>
              </a:rPr>
              <a:t>Dolomies de Marche-les-Dames S.A.</a:t>
            </a:r>
          </a:p>
          <a:p>
            <a:r>
              <a:rPr lang="fr-FR" b="1" dirty="0">
                <a:solidFill>
                  <a:srgbClr val="000000"/>
                </a:solidFill>
                <a:latin typeface="+mj-lt"/>
              </a:rPr>
              <a:t>Une société du Groupe </a:t>
            </a:r>
            <a:r>
              <a:rPr lang="fr-FR" b="1" dirty="0" err="1">
                <a:solidFill>
                  <a:srgbClr val="000000"/>
                </a:solidFill>
                <a:latin typeface="+mj-lt"/>
              </a:rPr>
              <a:t>Lhoist</a:t>
            </a:r>
            <a:endParaRPr lang="fr-FR" b="1" dirty="0">
              <a:solidFill>
                <a:srgbClr val="00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9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/>
          <p:cNvSpPr txBox="1"/>
          <p:nvPr/>
        </p:nvSpPr>
        <p:spPr>
          <a:xfrm>
            <a:off x="539021" y="104176"/>
            <a:ext cx="684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NOTRE CONTRIBUTION À LA SOCIÉTÉ</a:t>
            </a:r>
          </a:p>
        </p:txBody>
      </p:sp>
      <p:sp>
        <p:nvSpPr>
          <p:cNvPr id="3" name="ZoneTexte 10"/>
          <p:cNvSpPr txBox="1"/>
          <p:nvPr/>
        </p:nvSpPr>
        <p:spPr>
          <a:xfrm>
            <a:off x="243597" y="244164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alibri Light" panose="020F0302020204030204" pitchFamily="34" charset="0"/>
              </a:rPr>
              <a:t>NOTRE CONTRIBUTION À LA SOCIÉTÉ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7818" y="1139674"/>
            <a:ext cx="7742657" cy="3120530"/>
            <a:chOff x="717818" y="1139674"/>
            <a:chExt cx="7742657" cy="31205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4" r="1"/>
            <a:stretch/>
          </p:blipFill>
          <p:spPr>
            <a:xfrm>
              <a:off x="717819" y="1139676"/>
              <a:ext cx="2764894" cy="18598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48271" y="2604049"/>
              <a:ext cx="2648633" cy="1482315"/>
            </a:xfrm>
            <a:prstGeom prst="rect">
              <a:avLst/>
            </a:prstGeom>
            <a:solidFill>
              <a:srgbClr val="00A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17844" y="2659766"/>
              <a:ext cx="257906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BE" sz="1400" dirty="0">
                  <a:solidFill>
                    <a:schemeClr val="bg1"/>
                  </a:solidFill>
                </a:rPr>
                <a:t>Le Groupe Lhoist attache une grande </a:t>
              </a:r>
              <a:r>
                <a:rPr lang="fr-BE" sz="1400" b="1" dirty="0">
                  <a:solidFill>
                    <a:schemeClr val="bg1"/>
                  </a:solidFill>
                </a:rPr>
                <a:t>importance aux personnes et à l'environnement </a:t>
              </a:r>
              <a:r>
                <a:rPr lang="fr-BE" sz="1400" dirty="0">
                  <a:solidFill>
                    <a:schemeClr val="bg1"/>
                  </a:solidFill>
                </a:rPr>
                <a:t>aussi bien dans les sites où nous opérons qu’autour de ces derniers.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8" name="Picture 77" descr="M:\Communication\PPT Group\Foto-4_alt-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35" r="7273" b="10044"/>
            <a:stretch/>
          </p:blipFill>
          <p:spPr bwMode="auto">
            <a:xfrm>
              <a:off x="717818" y="3068821"/>
              <a:ext cx="1170617" cy="101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8" descr="M:\Communication\PPT Group\Foto-1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044"/>
            <a:stretch/>
          </p:blipFill>
          <p:spPr bwMode="auto">
            <a:xfrm>
              <a:off x="1949007" y="3068821"/>
              <a:ext cx="1533705" cy="101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0" descr="M:\Communication\PPT Group\Belocal_São Jose_044.t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042"/>
            <a:stretch/>
          </p:blipFill>
          <p:spPr bwMode="auto">
            <a:xfrm>
              <a:off x="3548271" y="1139675"/>
              <a:ext cx="2231642" cy="140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1" descr="M:\Communication\PPT Group\131006-JEM-6754-HH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41"/>
            <a:stretch/>
          </p:blipFill>
          <p:spPr bwMode="auto">
            <a:xfrm>
              <a:off x="6256881" y="2604049"/>
              <a:ext cx="2193656" cy="1482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2" descr="M:\Communication\PPT Group\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545" b="8304"/>
            <a:stretch/>
          </p:blipFill>
          <p:spPr bwMode="auto">
            <a:xfrm>
              <a:off x="5849486" y="1139674"/>
              <a:ext cx="2610989" cy="140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52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ata\Documents\Master Files\F&amp;F\2016 Lhoist - Brochure Facts &amp; Figures def\FR\Links\MarketsLR\jemelle_0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r="5098"/>
          <a:stretch/>
        </p:blipFill>
        <p:spPr bwMode="auto">
          <a:xfrm>
            <a:off x="163208" y="157575"/>
            <a:ext cx="6530199" cy="48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23407" y="2370034"/>
            <a:ext cx="2520000" cy="2520000"/>
          </a:xfrm>
          <a:prstGeom prst="rect">
            <a:avLst/>
          </a:prstGeom>
          <a:solidFill>
            <a:schemeClr val="accent1"/>
          </a:solidFill>
          <a:ln w="5715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lnSpc>
                <a:spcPct val="90000"/>
              </a:lnSpc>
            </a:pPr>
            <a:endParaRPr lang="fr-B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9605293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4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523407" y="2370033"/>
            <a:ext cx="2520000" cy="2520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</a:rPr>
              <a:t>Plus d’informations: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www.lhoist.com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info@lhoist.com</a:t>
            </a:r>
          </a:p>
        </p:txBody>
      </p:sp>
    </p:spTree>
    <p:extLst>
      <p:ext uri="{BB962C8B-B14F-4D97-AF65-F5344CB8AC3E}">
        <p14:creationId xmlns:p14="http://schemas.microsoft.com/office/powerpoint/2010/main" val="42610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ata\Documents\Master Files\F&amp;F\2016 Lhoist - Brochure Facts &amp; Figures def\FR\Links\MarketsLR\FLANDERSBACH_0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8853"/>
          <a:stretch/>
        </p:blipFill>
        <p:spPr bwMode="auto">
          <a:xfrm>
            <a:off x="163208" y="157311"/>
            <a:ext cx="6530199" cy="48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23407" y="2370034"/>
            <a:ext cx="2520000" cy="2520000"/>
          </a:xfrm>
          <a:prstGeom prst="rect">
            <a:avLst/>
          </a:prstGeom>
          <a:solidFill>
            <a:schemeClr val="accent1"/>
          </a:solidFill>
          <a:ln w="5715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lnSpc>
                <a:spcPct val="90000"/>
              </a:lnSpc>
            </a:pPr>
            <a:endParaRPr lang="fr-BE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42297487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8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5523408" y="2370033"/>
            <a:ext cx="2520000" cy="2520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fr-FR" sz="3500" dirty="0">
                <a:solidFill>
                  <a:schemeClr val="bg1"/>
                </a:solidFill>
                <a:latin typeface="Calibri Light" panose="020F0302020204030204" pitchFamily="34" charset="0"/>
              </a:rPr>
              <a:t>LHOIST </a:t>
            </a:r>
            <a:r>
              <a:rPr lang="fr-FR" sz="3500" spc="-60" dirty="0">
                <a:solidFill>
                  <a:schemeClr val="bg1"/>
                </a:solidFill>
                <a:latin typeface="Calibri Light" panose="020F0302020204030204" pitchFamily="34" charset="0"/>
              </a:rPr>
              <a:t>AUJOURD’HUI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388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ZoneTexte 145"/>
          <p:cNvSpPr txBox="1"/>
          <p:nvPr/>
        </p:nvSpPr>
        <p:spPr>
          <a:xfrm>
            <a:off x="539022" y="104176"/>
            <a:ext cx="3417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NOS ÉQUIPES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5359575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243597" y="244164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  <a:latin typeface="Calibri Light" panose="020F0302020204030204" pitchFamily="34" charset="0"/>
              </a:rPr>
              <a:t>NOS ÉQUIPES</a:t>
            </a:r>
          </a:p>
        </p:txBody>
      </p:sp>
      <p:pic>
        <p:nvPicPr>
          <p:cNvPr id="8" name="Picture 4" descr="C:\Data\Documents\Admin\Perso\Doc\PSD\HR\Graph\New\men-and-women.png"/>
          <p:cNvPicPr>
            <a:picLocks noChangeAspect="1" noChangeArrowheads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93" y="2020193"/>
            <a:ext cx="2356831" cy="26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64392" y="3612987"/>
            <a:ext cx="1486782" cy="720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50</a:t>
            </a:r>
          </a:p>
        </p:txBody>
      </p:sp>
      <p:pic>
        <p:nvPicPr>
          <p:cNvPr id="11" name="Picture 3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971" y="2589252"/>
            <a:ext cx="2527540" cy="9652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0930" y="3156672"/>
            <a:ext cx="1500178" cy="720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6400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3183540" y="1637621"/>
            <a:ext cx="0" cy="137205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3109060" y="2640357"/>
            <a:ext cx="91978" cy="91978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3109060" y="2776382"/>
            <a:ext cx="91978" cy="91978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109060" y="2917700"/>
            <a:ext cx="91978" cy="91978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49" name="TextBox 4"/>
          <p:cNvSpPr txBox="1"/>
          <p:nvPr/>
        </p:nvSpPr>
        <p:spPr>
          <a:xfrm>
            <a:off x="2621108" y="3224460"/>
            <a:ext cx="1342535" cy="6740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fr-BE" sz="1400" b="1" dirty="0">
                <a:solidFill>
                  <a:schemeClr val="accent5"/>
                </a:solidFill>
                <a:latin typeface="+mj-lt"/>
              </a:rPr>
              <a:t>EMPLOYÉS DANS LE MONDE</a:t>
            </a:r>
          </a:p>
        </p:txBody>
      </p:sp>
      <p:sp>
        <p:nvSpPr>
          <p:cNvPr id="150" name="TextBox 4"/>
          <p:cNvSpPr txBox="1"/>
          <p:nvPr/>
        </p:nvSpPr>
        <p:spPr>
          <a:xfrm>
            <a:off x="6419174" y="3864578"/>
            <a:ext cx="1533565" cy="2862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fr-BE" sz="1400" b="1" dirty="0">
                <a:solidFill>
                  <a:schemeClr val="accent5"/>
                </a:solidFill>
                <a:latin typeface="+mj-lt"/>
              </a:rPr>
              <a:t>NATIONALITÉS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972620" y="1064227"/>
            <a:ext cx="71420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/>
              <a:t>Chez Lhoist, le capital humain a son importance. Les efforts permanents de nos collaborateurs en termes d'innovation et de recherche de nouvelles opportunités ainsi que leurs réalisations sont à l'origine de notre réussite et de notre croissance au niveau mondial.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67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Connecteur droit 128"/>
          <p:cNvCxnSpPr/>
          <p:nvPr/>
        </p:nvCxnSpPr>
        <p:spPr>
          <a:xfrm>
            <a:off x="4623593" y="1850478"/>
            <a:ext cx="16332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765225" y="1015528"/>
            <a:ext cx="1080000" cy="108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ZoneTexte 3"/>
          <p:cNvSpPr txBox="1"/>
          <p:nvPr/>
        </p:nvSpPr>
        <p:spPr>
          <a:xfrm>
            <a:off x="539021" y="104176"/>
            <a:ext cx="583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NOTRE CHIFFRE D’AFFAIRES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31064568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54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243597" y="244164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  <a:latin typeface="Calibri Light" panose="020F0302020204030204" pitchFamily="34" charset="0"/>
              </a:rPr>
              <a:t>NOTRE CHIFFRE D’AFFAIRES</a:t>
            </a:r>
          </a:p>
        </p:txBody>
      </p:sp>
      <p:graphicFrame>
        <p:nvGraphicFramePr>
          <p:cNvPr id="39" name="Chart 9"/>
          <p:cNvGraphicFramePr/>
          <p:nvPr>
            <p:extLst>
              <p:ext uri="{D42A27DB-BD31-4B8C-83A1-F6EECF244321}">
                <p14:modId xmlns:p14="http://schemas.microsoft.com/office/powerpoint/2010/main" val="289430708"/>
              </p:ext>
            </p:extLst>
          </p:nvPr>
        </p:nvGraphicFramePr>
        <p:xfrm>
          <a:off x="5132423" y="2972260"/>
          <a:ext cx="2767343" cy="18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7" name="Title 1"/>
          <p:cNvSpPr txBox="1">
            <a:spLocks/>
          </p:cNvSpPr>
          <p:nvPr/>
        </p:nvSpPr>
        <p:spPr>
          <a:xfrm>
            <a:off x="7462920" y="3445784"/>
            <a:ext cx="1852079" cy="5127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1%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7462920" y="3994257"/>
            <a:ext cx="1909527" cy="5127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7%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507678" y="4583268"/>
            <a:ext cx="1970896" cy="5127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38%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462920" y="2908502"/>
            <a:ext cx="1984584" cy="3402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54%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3720467" y="1015528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2.2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Mrd €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7981631" y="2950531"/>
            <a:ext cx="1675737" cy="256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Europe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7981631" y="3447186"/>
            <a:ext cx="1117611" cy="256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Autres régions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7981632" y="3960084"/>
            <a:ext cx="936636" cy="256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Amérique du Sud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7981631" y="4535595"/>
            <a:ext cx="1675737" cy="3464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Amérique 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du Nord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76951" y="1615631"/>
            <a:ext cx="1949438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400" b="1" dirty="0">
                <a:solidFill>
                  <a:schemeClr val="accent5"/>
                </a:solidFill>
              </a:rPr>
              <a:t>CHIFFRE D’AFFAIRES PAR RÉGION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09560" y="1631784"/>
            <a:ext cx="1906381" cy="1063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fr-FR" sz="1400" b="1" dirty="0">
              <a:solidFill>
                <a:schemeClr val="accent5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659212" y="3073672"/>
            <a:ext cx="851935" cy="239753"/>
            <a:chOff x="6703970" y="3073672"/>
            <a:chExt cx="851935" cy="239753"/>
          </a:xfrm>
        </p:grpSpPr>
        <p:cxnSp>
          <p:nvCxnSpPr>
            <p:cNvPr id="107" name="Connecteur droit 106"/>
            <p:cNvCxnSpPr/>
            <p:nvPr/>
          </p:nvCxnSpPr>
          <p:spPr>
            <a:xfrm>
              <a:off x="7360982" y="3073672"/>
              <a:ext cx="194923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V="1">
              <a:off x="6703970" y="3073672"/>
              <a:ext cx="657012" cy="239753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7168758" y="3575269"/>
            <a:ext cx="342389" cy="70744"/>
            <a:chOff x="7213516" y="3575269"/>
            <a:chExt cx="342389" cy="70744"/>
          </a:xfrm>
        </p:grpSpPr>
        <p:cxnSp>
          <p:nvCxnSpPr>
            <p:cNvPr id="106" name="Connecteur droit 105"/>
            <p:cNvCxnSpPr/>
            <p:nvPr/>
          </p:nvCxnSpPr>
          <p:spPr>
            <a:xfrm>
              <a:off x="7427666" y="3575269"/>
              <a:ext cx="128239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flipV="1">
              <a:off x="7213516" y="3575269"/>
              <a:ext cx="214150" cy="70744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>
            <a:off x="7084628" y="3814712"/>
            <a:ext cx="426519" cy="296916"/>
            <a:chOff x="7129386" y="3814712"/>
            <a:chExt cx="426519" cy="296916"/>
          </a:xfrm>
        </p:grpSpPr>
        <p:cxnSp>
          <p:nvCxnSpPr>
            <p:cNvPr id="102" name="Connecteur droit 101"/>
            <p:cNvCxnSpPr/>
            <p:nvPr/>
          </p:nvCxnSpPr>
          <p:spPr>
            <a:xfrm>
              <a:off x="7458443" y="4111628"/>
              <a:ext cx="97462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>
              <a:off x="7129386" y="3814712"/>
              <a:ext cx="329057" cy="296916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6787163" y="4173240"/>
            <a:ext cx="723984" cy="525983"/>
            <a:chOff x="6831921" y="4173240"/>
            <a:chExt cx="723984" cy="525983"/>
          </a:xfrm>
        </p:grpSpPr>
        <p:cxnSp>
          <p:nvCxnSpPr>
            <p:cNvPr id="105" name="Connecteur droit 104"/>
            <p:cNvCxnSpPr/>
            <p:nvPr/>
          </p:nvCxnSpPr>
          <p:spPr>
            <a:xfrm>
              <a:off x="7360982" y="4699223"/>
              <a:ext cx="194923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6831921" y="4173240"/>
              <a:ext cx="529061" cy="525983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4" name="Picture 5" descr="C:\Data\Documents\Master Files\Nouveau dossier\FactoryWhite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93" y="1666481"/>
            <a:ext cx="47218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8" descr="C:\Data\Documents\FF2017\SIZJFN150512-01_Pictogramme_Worldwide_Lhoist_noshadowwhite.pn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82" y="1679310"/>
            <a:ext cx="1071623" cy="4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49" name="Picture 9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88" y="2370338"/>
            <a:ext cx="1895776" cy="18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1443526" y="4206673"/>
            <a:ext cx="2331267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200" b="1" dirty="0" err="1"/>
              <a:t>Calcaire</a:t>
            </a:r>
            <a:endParaRPr lang="en-US" sz="1200" b="1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200" b="1" dirty="0" err="1"/>
              <a:t>Dolomie</a:t>
            </a:r>
            <a:endParaRPr lang="en-US" sz="1200" b="1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200" b="1" dirty="0" err="1"/>
              <a:t>Argile</a:t>
            </a:r>
            <a:endParaRPr lang="fr-BE" sz="1200" b="1" dirty="0"/>
          </a:p>
        </p:txBody>
      </p:sp>
      <p:cxnSp>
        <p:nvCxnSpPr>
          <p:cNvPr id="69" name="Connecteur droit 128"/>
          <p:cNvCxnSpPr/>
          <p:nvPr/>
        </p:nvCxnSpPr>
        <p:spPr>
          <a:xfrm>
            <a:off x="2476650" y="1845513"/>
            <a:ext cx="1298143" cy="4965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6072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3">
            <a:extLst>
              <a:ext uri="{FF2B5EF4-FFF2-40B4-BE49-F238E27FC236}">
                <a16:creationId xmlns:a16="http://schemas.microsoft.com/office/drawing/2014/main" xmlns="" id="{C06359B4-5EB5-4A98-AD2F-857B56A9D45B}"/>
              </a:ext>
            </a:extLst>
          </p:cNvPr>
          <p:cNvSpPr txBox="1"/>
          <p:nvPr/>
        </p:nvSpPr>
        <p:spPr>
          <a:xfrm>
            <a:off x="5523408" y="2370033"/>
            <a:ext cx="2520000" cy="2520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endParaRPr lang="fr-FR" sz="3500" spc="-6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404" name="Picture 4" descr="C:\Data\Documents\Master Files\F&amp;F\2016 Lhoist - Brochure Facts &amp; Figures def\FR\Links\MarketsLR\DJI_02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b="1"/>
          <a:stretch/>
        </p:blipFill>
        <p:spPr bwMode="auto">
          <a:xfrm>
            <a:off x="163207" y="149501"/>
            <a:ext cx="6530200" cy="48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23407" y="2370034"/>
            <a:ext cx="2520001" cy="2520000"/>
          </a:xfrm>
          <a:prstGeom prst="rect">
            <a:avLst/>
          </a:prstGeom>
          <a:solidFill>
            <a:schemeClr val="accent1"/>
          </a:solidFill>
          <a:ln w="5715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lnSpc>
                <a:spcPct val="90000"/>
              </a:lnSpc>
            </a:pPr>
            <a:endParaRPr lang="fr-BE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52101622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5523405" y="2375241"/>
            <a:ext cx="2520003" cy="2520000"/>
          </a:xfrm>
          <a:prstGeom prst="rect">
            <a:avLst/>
          </a:prstGeom>
          <a:noFill/>
        </p:spPr>
        <p:txBody>
          <a:bodyPr wrap="square" lIns="72000" tIns="36000" rIns="72000" bIns="36000" rtlCol="0" anchor="ctr">
            <a:no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DOLOMIES 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DE 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MARCHE-LES-DAMES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120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eeform 96"/>
          <p:cNvSpPr>
            <a:spLocks/>
          </p:cNvSpPr>
          <p:nvPr/>
        </p:nvSpPr>
        <p:spPr bwMode="auto">
          <a:xfrm>
            <a:off x="368089" y="3834450"/>
            <a:ext cx="720000" cy="720000"/>
          </a:xfrm>
          <a:prstGeom prst="rect">
            <a:avLst/>
          </a:prstGeom>
          <a:solidFill>
            <a:schemeClr val="accent1"/>
          </a:solidFill>
          <a:ln w="28575"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539021" y="104176"/>
            <a:ext cx="385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DF1FF"/>
                </a:solidFill>
                <a:latin typeface="Calibri Light" panose="020F0302020204030204" pitchFamily="34" charset="0"/>
              </a:rPr>
              <a:t>CHIFFRES </a:t>
            </a:r>
            <a:r>
              <a:rPr lang="fr-FR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CLÉS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0144425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4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192563" y="306012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CHIFFRES </a:t>
            </a:r>
            <a:r>
              <a:rPr lang="fr-FR" sz="3200" dirty="0">
                <a:solidFill>
                  <a:schemeClr val="accent1"/>
                </a:solidFill>
                <a:latin typeface="Calibri Light" panose="020F0302020204030204" pitchFamily="34" charset="0"/>
              </a:rPr>
              <a:t>CLÉS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3183540" y="1637621"/>
            <a:ext cx="0" cy="137205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3109060" y="2640357"/>
            <a:ext cx="91978" cy="91978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3109060" y="2776382"/>
            <a:ext cx="91978" cy="91978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109060" y="2917700"/>
            <a:ext cx="91978" cy="91978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grpSp>
        <p:nvGrpSpPr>
          <p:cNvPr id="90" name="Groupe 4"/>
          <p:cNvGrpSpPr/>
          <p:nvPr/>
        </p:nvGrpSpPr>
        <p:grpSpPr>
          <a:xfrm>
            <a:off x="4581637" y="2183501"/>
            <a:ext cx="4562361" cy="378104"/>
            <a:chOff x="3060580" y="2789550"/>
            <a:chExt cx="2315156" cy="378104"/>
          </a:xfrm>
        </p:grpSpPr>
        <p:sp>
          <p:nvSpPr>
            <p:cNvPr id="91" name="Rectangle 90"/>
            <p:cNvSpPr/>
            <p:nvPr/>
          </p:nvSpPr>
          <p:spPr>
            <a:xfrm>
              <a:off x="3060580" y="2789550"/>
              <a:ext cx="2315156" cy="378104"/>
            </a:xfrm>
            <a:prstGeom prst="rect">
              <a:avLst/>
            </a:prstGeom>
            <a:solidFill>
              <a:srgbClr val="00A4E8"/>
            </a:solidFill>
            <a:ln>
              <a:noFill/>
            </a:ln>
            <a:effectLst/>
          </p:spPr>
          <p:txBody>
            <a:bodyPr spcFirstLastPara="0" vert="horz" wrap="square" lIns="38100" tIns="38100" rIns="38100" bIns="38100" numCol="1" spcCol="1270" anchor="b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207027" y="2802117"/>
              <a:ext cx="1707086" cy="34634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Répartition</a:t>
              </a:r>
              <a:r>
                <a:rPr kumimoji="0" lang="fr-BE" sz="14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des ventes / marché</a:t>
              </a:r>
              <a:endPara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95" name="Chart 94"/>
          <p:cNvGraphicFramePr/>
          <p:nvPr>
            <p:extLst>
              <p:ext uri="{D42A27DB-BD31-4B8C-83A1-F6EECF244321}">
                <p14:modId xmlns:p14="http://schemas.microsoft.com/office/powerpoint/2010/main" val="819637138"/>
              </p:ext>
            </p:extLst>
          </p:nvPr>
        </p:nvGraphicFramePr>
        <p:xfrm>
          <a:off x="5369126" y="2939856"/>
          <a:ext cx="2767343" cy="18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6" name="Title 1"/>
          <p:cNvSpPr txBox="1">
            <a:spLocks/>
          </p:cNvSpPr>
          <p:nvPr/>
        </p:nvSpPr>
        <p:spPr>
          <a:xfrm>
            <a:off x="7956818" y="3433200"/>
            <a:ext cx="1729153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17%</a:t>
            </a: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7922693" y="4651505"/>
            <a:ext cx="1186031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36% 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274807" y="4303209"/>
            <a:ext cx="1472723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600" b="1" dirty="0">
                <a:latin typeface="Calibri"/>
              </a:rPr>
              <a:t>2</a:t>
            </a: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0% 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396871" y="3386486"/>
            <a:ext cx="1248176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9%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7935440" y="4874399"/>
            <a:ext cx="1675737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latin typeface="Calibri"/>
              </a:rPr>
              <a:t>Acier et métaux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7961603" y="3637251"/>
            <a:ext cx="1147122" cy="3276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Génie civil</a:t>
            </a:r>
          </a:p>
        </p:txBody>
      </p:sp>
      <p:cxnSp>
        <p:nvCxnSpPr>
          <p:cNvPr id="103" name="Connecteur droit 70"/>
          <p:cNvCxnSpPr/>
          <p:nvPr/>
        </p:nvCxnSpPr>
        <p:spPr>
          <a:xfrm>
            <a:off x="6274454" y="3170874"/>
            <a:ext cx="64162" cy="75202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e 9"/>
          <p:cNvGrpSpPr/>
          <p:nvPr/>
        </p:nvGrpSpPr>
        <p:grpSpPr>
          <a:xfrm>
            <a:off x="6905985" y="4472093"/>
            <a:ext cx="1050225" cy="386000"/>
            <a:chOff x="2424911" y="4467264"/>
            <a:chExt cx="1050225" cy="221801"/>
          </a:xfrm>
        </p:grpSpPr>
        <p:cxnSp>
          <p:nvCxnSpPr>
            <p:cNvPr id="105" name="Connecteur droit 71"/>
            <p:cNvCxnSpPr/>
            <p:nvPr/>
          </p:nvCxnSpPr>
          <p:spPr>
            <a:xfrm>
              <a:off x="2796747" y="4689065"/>
              <a:ext cx="678389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75"/>
            <p:cNvCxnSpPr/>
            <p:nvPr/>
          </p:nvCxnSpPr>
          <p:spPr>
            <a:xfrm>
              <a:off x="2424911" y="4467264"/>
              <a:ext cx="371836" cy="221801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e 12"/>
          <p:cNvGrpSpPr/>
          <p:nvPr/>
        </p:nvGrpSpPr>
        <p:grpSpPr>
          <a:xfrm>
            <a:off x="5645047" y="2936406"/>
            <a:ext cx="805538" cy="276550"/>
            <a:chOff x="1290509" y="3089556"/>
            <a:chExt cx="655372" cy="366389"/>
          </a:xfrm>
        </p:grpSpPr>
        <p:cxnSp>
          <p:nvCxnSpPr>
            <p:cNvPr id="111" name="Connecteur droit 85"/>
            <p:cNvCxnSpPr/>
            <p:nvPr/>
          </p:nvCxnSpPr>
          <p:spPr>
            <a:xfrm>
              <a:off x="1290509" y="3089556"/>
              <a:ext cx="531527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97"/>
            <p:cNvCxnSpPr/>
            <p:nvPr/>
          </p:nvCxnSpPr>
          <p:spPr>
            <a:xfrm>
              <a:off x="1818923" y="3091393"/>
              <a:ext cx="126958" cy="364552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4780796" y="3604855"/>
            <a:ext cx="880187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latin typeface="Calibri"/>
              </a:rPr>
              <a:t>Verre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4791651" y="4521739"/>
            <a:ext cx="973859" cy="3276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Réfractaires</a:t>
            </a:r>
          </a:p>
        </p:txBody>
      </p:sp>
      <p:grpSp>
        <p:nvGrpSpPr>
          <p:cNvPr id="117" name="Groupe 11"/>
          <p:cNvGrpSpPr/>
          <p:nvPr/>
        </p:nvGrpSpPr>
        <p:grpSpPr>
          <a:xfrm>
            <a:off x="5731030" y="4050126"/>
            <a:ext cx="467386" cy="429942"/>
            <a:chOff x="1290508" y="4259123"/>
            <a:chExt cx="683928" cy="429942"/>
          </a:xfrm>
        </p:grpSpPr>
        <p:cxnSp>
          <p:nvCxnSpPr>
            <p:cNvPr id="118" name="Connecteur droit 87"/>
            <p:cNvCxnSpPr/>
            <p:nvPr/>
          </p:nvCxnSpPr>
          <p:spPr>
            <a:xfrm>
              <a:off x="1290508" y="4689065"/>
              <a:ext cx="265764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94"/>
            <p:cNvCxnSpPr/>
            <p:nvPr/>
          </p:nvCxnSpPr>
          <p:spPr>
            <a:xfrm flipV="1">
              <a:off x="1556272" y="4259123"/>
              <a:ext cx="418164" cy="429942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e 9"/>
          <p:cNvGrpSpPr/>
          <p:nvPr/>
        </p:nvGrpSpPr>
        <p:grpSpPr>
          <a:xfrm flipV="1">
            <a:off x="6762896" y="2897386"/>
            <a:ext cx="1050225" cy="317277"/>
            <a:chOff x="2424911" y="4467264"/>
            <a:chExt cx="1050225" cy="221801"/>
          </a:xfrm>
        </p:grpSpPr>
        <p:cxnSp>
          <p:nvCxnSpPr>
            <p:cNvPr id="123" name="Connecteur droit 71"/>
            <p:cNvCxnSpPr/>
            <p:nvPr/>
          </p:nvCxnSpPr>
          <p:spPr>
            <a:xfrm>
              <a:off x="2796747" y="4689065"/>
              <a:ext cx="678389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75"/>
            <p:cNvCxnSpPr/>
            <p:nvPr/>
          </p:nvCxnSpPr>
          <p:spPr>
            <a:xfrm>
              <a:off x="2424911" y="4467264"/>
              <a:ext cx="371836" cy="221801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itle 1"/>
          <p:cNvSpPr txBox="1">
            <a:spLocks/>
          </p:cNvSpPr>
          <p:nvPr/>
        </p:nvSpPr>
        <p:spPr>
          <a:xfrm>
            <a:off x="7821520" y="2778069"/>
            <a:ext cx="1729153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13%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7826305" y="2982120"/>
            <a:ext cx="1282420" cy="3276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Chimie</a:t>
            </a:r>
          </a:p>
        </p:txBody>
      </p:sp>
      <p:sp>
        <p:nvSpPr>
          <p:cNvPr id="132" name="Title 1"/>
          <p:cNvSpPr txBox="1">
            <a:spLocks/>
          </p:cNvSpPr>
          <p:nvPr/>
        </p:nvSpPr>
        <p:spPr>
          <a:xfrm>
            <a:off x="4351167" y="2716673"/>
            <a:ext cx="1248176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4%</a:t>
            </a:r>
          </a:p>
        </p:txBody>
      </p:sp>
      <p:sp>
        <p:nvSpPr>
          <p:cNvPr id="134" name="Title 1"/>
          <p:cNvSpPr txBox="1">
            <a:spLocks/>
          </p:cNvSpPr>
          <p:nvPr/>
        </p:nvSpPr>
        <p:spPr>
          <a:xfrm>
            <a:off x="4581638" y="2935042"/>
            <a:ext cx="1033642" cy="413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latin typeface="Calibri"/>
              </a:rPr>
              <a:t>Agriculture </a:t>
            </a:r>
          </a:p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latin typeface="Calibri"/>
              </a:rPr>
              <a:t>&amp; forêt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5283806" y="3018004"/>
            <a:ext cx="1033642" cy="2111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latin typeface="Calibri"/>
              </a:rPr>
              <a:t>Autres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40" name="Connecteur droit 70"/>
          <p:cNvCxnSpPr/>
          <p:nvPr/>
        </p:nvCxnSpPr>
        <p:spPr>
          <a:xfrm>
            <a:off x="7438791" y="3717062"/>
            <a:ext cx="531527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e 10"/>
          <p:cNvGrpSpPr/>
          <p:nvPr/>
        </p:nvGrpSpPr>
        <p:grpSpPr>
          <a:xfrm flipV="1">
            <a:off x="5581486" y="3427196"/>
            <a:ext cx="576789" cy="169339"/>
            <a:chOff x="1245247" y="3954501"/>
            <a:chExt cx="576789" cy="152222"/>
          </a:xfrm>
        </p:grpSpPr>
        <p:cxnSp>
          <p:nvCxnSpPr>
            <p:cNvPr id="153" name="Connecteur droit 90"/>
            <p:cNvCxnSpPr/>
            <p:nvPr/>
          </p:nvCxnSpPr>
          <p:spPr>
            <a:xfrm>
              <a:off x="1245247" y="3955628"/>
              <a:ext cx="265764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91"/>
            <p:cNvCxnSpPr/>
            <p:nvPr/>
          </p:nvCxnSpPr>
          <p:spPr>
            <a:xfrm>
              <a:off x="1511011" y="3954501"/>
              <a:ext cx="311025" cy="152222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 descr="C:\Users\lydia.kabchou\Desktop\MLD train.jpg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7" t="16255" r="10877" b="39521"/>
          <a:stretch/>
        </p:blipFill>
        <p:spPr bwMode="auto">
          <a:xfrm>
            <a:off x="4869673" y="203080"/>
            <a:ext cx="2265059" cy="18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59" descr="C:\Users\lydia.kabchou\Desktop\New folder\MLD aerial1182.t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335" y="651017"/>
            <a:ext cx="1414715" cy="9406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1360112" y="1199974"/>
            <a:ext cx="2595990" cy="852795"/>
          </a:xfrm>
          <a:prstGeom prst="rect">
            <a:avLst/>
          </a:prstGeom>
          <a:solidFill>
            <a:srgbClr val="B3E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Picture 4" descr="C:\Data\Documents\Admin\Perso\Doc\PSD\HR\Graph\New\men-and-women.png"/>
          <p:cNvPicPr>
            <a:picLocks noChangeAspect="1" noChangeArrowheads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2" y="1199974"/>
            <a:ext cx="754200" cy="8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399659" y="1469405"/>
            <a:ext cx="2512951" cy="3139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buClr>
                <a:srgbClr val="00A4E8"/>
              </a:buClr>
              <a:buSzPct val="120000"/>
            </a:pPr>
            <a:r>
              <a:rPr lang="fr-BE" sz="1600" dirty="0" smtClean="0">
                <a:solidFill>
                  <a:srgbClr val="0D5778"/>
                </a:solidFill>
              </a:rPr>
              <a:t>Emplois: </a:t>
            </a:r>
            <a:r>
              <a:rPr lang="fr-BE" sz="1600" b="1" dirty="0" smtClean="0">
                <a:solidFill>
                  <a:srgbClr val="0D5778"/>
                </a:solidFill>
              </a:rPr>
              <a:t>190</a:t>
            </a:r>
            <a:endParaRPr lang="fr-BE" sz="1600" b="1" dirty="0">
              <a:solidFill>
                <a:srgbClr val="0D5778"/>
              </a:solidFill>
            </a:endParaRPr>
          </a:p>
        </p:txBody>
      </p:sp>
      <p:sp>
        <p:nvSpPr>
          <p:cNvPr id="82" name="Freeform 96"/>
          <p:cNvSpPr>
            <a:spLocks/>
          </p:cNvSpPr>
          <p:nvPr/>
        </p:nvSpPr>
        <p:spPr bwMode="auto">
          <a:xfrm>
            <a:off x="359126" y="2449599"/>
            <a:ext cx="720000" cy="720000"/>
          </a:xfrm>
          <a:prstGeom prst="rect">
            <a:avLst/>
          </a:prstGeom>
          <a:solidFill>
            <a:schemeClr val="accent1"/>
          </a:solidFill>
          <a:ln w="28575"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1937</a:t>
            </a:r>
          </a:p>
        </p:txBody>
      </p:sp>
      <p:sp>
        <p:nvSpPr>
          <p:cNvPr id="83" name="Triangle isocèle 82975"/>
          <p:cNvSpPr/>
          <p:nvPr/>
        </p:nvSpPr>
        <p:spPr>
          <a:xfrm rot="5400000">
            <a:off x="1000698" y="2733829"/>
            <a:ext cx="295275" cy="1399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4" name="Groupe 82984"/>
          <p:cNvGrpSpPr/>
          <p:nvPr/>
        </p:nvGrpSpPr>
        <p:grpSpPr>
          <a:xfrm>
            <a:off x="1377996" y="2271575"/>
            <a:ext cx="2595990" cy="1155621"/>
            <a:chOff x="1945483" y="969417"/>
            <a:chExt cx="2595990" cy="1155621"/>
          </a:xfrm>
        </p:grpSpPr>
        <p:sp>
          <p:nvSpPr>
            <p:cNvPr id="85" name="Rectangle 84"/>
            <p:cNvSpPr/>
            <p:nvPr/>
          </p:nvSpPr>
          <p:spPr>
            <a:xfrm>
              <a:off x="1945483" y="969417"/>
              <a:ext cx="2595990" cy="1155621"/>
            </a:xfrm>
            <a:prstGeom prst="rect">
              <a:avLst/>
            </a:prstGeom>
            <a:solidFill>
              <a:srgbClr val="B3E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67146" y="1241269"/>
              <a:ext cx="137614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BE" sz="1100" b="1" dirty="0">
                  <a:solidFill>
                    <a:schemeClr val="accent5"/>
                  </a:solidFill>
                </a:rPr>
                <a:t>Léon Lhoist</a:t>
              </a:r>
              <a:r>
                <a:rPr lang="fr-BE" sz="900" dirty="0">
                  <a:solidFill>
                    <a:schemeClr val="accent5"/>
                  </a:solidFill>
                </a:rPr>
                <a:t>, </a:t>
              </a:r>
              <a:r>
                <a:rPr lang="fr-FR" sz="1100" dirty="0">
                  <a:solidFill>
                    <a:srgbClr val="0D5778"/>
                  </a:solidFill>
                </a:rPr>
                <a:t>crée la S.A des Dolomies de Marche-les-Dames. </a:t>
              </a:r>
              <a:endParaRPr lang="fr-BE" sz="1100" dirty="0">
                <a:solidFill>
                  <a:srgbClr val="0D5778"/>
                </a:solidFill>
              </a:endParaRPr>
            </a:p>
          </p:txBody>
        </p:sp>
        <p:pic>
          <p:nvPicPr>
            <p:cNvPr id="87" name="Picture 34" descr="C:\Data\Documents\Perso\Doc\AID\GroupPPt\_thumb_102522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20"/>
            <a:stretch/>
          </p:blipFill>
          <p:spPr bwMode="auto">
            <a:xfrm>
              <a:off x="3321630" y="1052892"/>
              <a:ext cx="1176351" cy="988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70" descr="C:\Users\lydia.kabchou\Desktop\New folder\Dolomite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3" t="67877" r="11930"/>
          <a:stretch/>
        </p:blipFill>
        <p:spPr bwMode="auto">
          <a:xfrm>
            <a:off x="346842" y="4067439"/>
            <a:ext cx="811240" cy="215335"/>
          </a:xfrm>
          <a:prstGeom prst="triangle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riangle isocèle 82975"/>
          <p:cNvSpPr/>
          <p:nvPr/>
        </p:nvSpPr>
        <p:spPr>
          <a:xfrm rot="5400000">
            <a:off x="1010445" y="4137156"/>
            <a:ext cx="295275" cy="1399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/>
          <p:cNvSpPr/>
          <p:nvPr/>
        </p:nvSpPr>
        <p:spPr>
          <a:xfrm>
            <a:off x="1399659" y="3805199"/>
            <a:ext cx="2595990" cy="852795"/>
          </a:xfrm>
          <a:prstGeom prst="rect">
            <a:avLst/>
          </a:prstGeom>
          <a:solidFill>
            <a:srgbClr val="B3E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1439206" y="3960330"/>
            <a:ext cx="2512951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buClr>
                <a:srgbClr val="00A4E8"/>
              </a:buClr>
              <a:buSzPct val="120000"/>
            </a:pPr>
            <a:r>
              <a:rPr lang="fr-BE" sz="1600" dirty="0">
                <a:solidFill>
                  <a:srgbClr val="0D5778"/>
                </a:solidFill>
              </a:rPr>
              <a:t>Production de dolomies:</a:t>
            </a:r>
          </a:p>
          <a:p>
            <a:pPr lvl="0">
              <a:lnSpc>
                <a:spcPct val="90000"/>
              </a:lnSpc>
              <a:buClr>
                <a:srgbClr val="00A4E8"/>
              </a:buClr>
              <a:buSzPct val="120000"/>
            </a:pPr>
            <a:r>
              <a:rPr lang="fr-BE" sz="1600" b="1" dirty="0">
                <a:solidFill>
                  <a:srgbClr val="0D5778"/>
                </a:solidFill>
              </a:rPr>
              <a:t>3.500.000 tonnes </a:t>
            </a:r>
          </a:p>
        </p:txBody>
      </p:sp>
      <p:sp>
        <p:nvSpPr>
          <p:cNvPr id="59" name="Triangle isocèle 82975"/>
          <p:cNvSpPr/>
          <p:nvPr/>
        </p:nvSpPr>
        <p:spPr>
          <a:xfrm rot="5400000">
            <a:off x="1054178" y="1574426"/>
            <a:ext cx="295275" cy="1399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80765" y="3022843"/>
            <a:ext cx="3646159" cy="160043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fr-BE" sz="1400" dirty="0">
                <a:solidFill>
                  <a:schemeClr val="bg1"/>
                </a:solidFill>
              </a:rPr>
              <a:t>Nos principaux outils:</a:t>
            </a:r>
          </a:p>
          <a:p>
            <a:endParaRPr lang="fr-BE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bg1"/>
                </a:solidFill>
              </a:rPr>
              <a:t>Une carrière de 185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bg1"/>
                </a:solidFill>
              </a:rPr>
              <a:t>Deux lignes de concassage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bg1"/>
                </a:solidFill>
              </a:rPr>
              <a:t>Trois lignes de broyage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bg1"/>
                </a:solidFill>
              </a:rPr>
              <a:t>Une installation de lavage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bg1"/>
                </a:solidFill>
              </a:rPr>
              <a:t>9 fours verticaux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8" y="1284891"/>
            <a:ext cx="5047847" cy="161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45"/>
          <p:cNvSpPr txBox="1"/>
          <p:nvPr/>
        </p:nvSpPr>
        <p:spPr>
          <a:xfrm>
            <a:off x="556302" y="143388"/>
            <a:ext cx="3417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NOS OUTILS</a:t>
            </a:r>
          </a:p>
        </p:txBody>
      </p:sp>
      <p:sp>
        <p:nvSpPr>
          <p:cNvPr id="12" name="ZoneTexte 23"/>
          <p:cNvSpPr txBox="1"/>
          <p:nvPr/>
        </p:nvSpPr>
        <p:spPr>
          <a:xfrm>
            <a:off x="260877" y="244164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NOS OUTILS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57" y="2991236"/>
            <a:ext cx="2140952" cy="16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44" y="1339976"/>
            <a:ext cx="3162265" cy="155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7" y="3025572"/>
            <a:ext cx="2408817" cy="15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ZoneTexte 145"/>
          <p:cNvSpPr txBox="1"/>
          <p:nvPr/>
        </p:nvSpPr>
        <p:spPr>
          <a:xfrm>
            <a:off x="539022" y="104176"/>
            <a:ext cx="3417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5283222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6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243597" y="244164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3183540" y="1637621"/>
            <a:ext cx="0" cy="137205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3109060" y="2640357"/>
            <a:ext cx="91978" cy="91978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3109060" y="2776382"/>
            <a:ext cx="91978" cy="91978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109060" y="2917700"/>
            <a:ext cx="91978" cy="91978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539021" y="1225898"/>
            <a:ext cx="7803867" cy="3284923"/>
          </a:xfrm>
          <a:prstGeom prst="rect">
            <a:avLst/>
          </a:prstGeom>
        </p:spPr>
        <p:txBody>
          <a:bodyPr/>
          <a:lstStyle>
            <a:lvl1pPr marL="133344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tabLst/>
              <a:defRPr sz="1200" b="0" kern="1200" cap="none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267878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401221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540517" indent="-139298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675051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808395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>
                <a:solidFill>
                  <a:schemeClr val="tx1"/>
                </a:solidFill>
              </a:rPr>
              <a:t>Longue collaboration avec le Port Autonome</a:t>
            </a:r>
          </a:p>
          <a:p>
            <a:pPr>
              <a:buSzPct val="75000"/>
            </a:pPr>
            <a:endParaRPr lang="nl-BE" sz="2400" dirty="0"/>
          </a:p>
          <a:p>
            <a:pPr lvl="1">
              <a:buSzPct val="75000"/>
              <a:buFont typeface="Wingdings" panose="05000000000000000000" pitchFamily="2" charset="2"/>
              <a:buChar char="§"/>
            </a:pPr>
            <a:r>
              <a:rPr lang="nl-BE" sz="2000" dirty="0"/>
              <a:t>Situation actuelle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7 quais de chargement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Expéditions par barges : </a:t>
            </a:r>
            <a:r>
              <a:rPr lang="nl-BE" sz="1600" b="1" dirty="0"/>
              <a:t>2.400.000 t/an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b="1" dirty="0"/>
              <a:t>~ 90.000 </a:t>
            </a:r>
            <a:r>
              <a:rPr lang="nl-BE" sz="1600" dirty="0"/>
              <a:t>camions transférés sur la voie d’eau </a:t>
            </a:r>
          </a:p>
          <a:p>
            <a:pPr lvl="1">
              <a:buSzPct val="75000"/>
              <a:buFont typeface="Wingdings" panose="05000000000000000000" pitchFamily="2" charset="2"/>
              <a:buChar char="§"/>
            </a:pPr>
            <a:endParaRPr lang="nl-BE" sz="2000" dirty="0" smtClean="0"/>
          </a:p>
          <a:p>
            <a:pPr lvl="1">
              <a:buSzPct val="75000"/>
              <a:buFont typeface="Wingdings" panose="05000000000000000000" pitchFamily="2" charset="2"/>
              <a:buChar char="§"/>
            </a:pPr>
            <a:r>
              <a:rPr lang="nl-BE" sz="2000" dirty="0" smtClean="0"/>
              <a:t>Exploitation </a:t>
            </a:r>
            <a:r>
              <a:rPr lang="nl-BE" sz="2000" dirty="0"/>
              <a:t>de la voie d’eau:</a:t>
            </a:r>
          </a:p>
          <a:p>
            <a:pPr lvl="3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Longue histoire &gt; 30 ans</a:t>
            </a:r>
          </a:p>
          <a:p>
            <a:pPr lvl="3">
              <a:buSzPct val="75000"/>
              <a:buFont typeface="Wingdings" panose="05000000000000000000" pitchFamily="2" charset="2"/>
              <a:buChar char="§"/>
            </a:pPr>
            <a:r>
              <a:rPr lang="fr-BE" sz="1600" dirty="0"/>
              <a:t>Une meilleure prise en compte de la protection de l'environnement 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400" dirty="0"/>
              <a:t>émissions CO2 par tonne transportée divisées par 4 !</a:t>
            </a:r>
            <a:endParaRPr lang="nl-BE" sz="1400" baseline="-25000" dirty="0"/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fr-BE" sz="1400" dirty="0"/>
              <a:t>limitation des risques d'accidents </a:t>
            </a:r>
          </a:p>
          <a:p>
            <a:pPr lvl="3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Développement continu</a:t>
            </a:r>
          </a:p>
          <a:p>
            <a:pPr lvl="3">
              <a:buSzPct val="75000"/>
              <a:buFont typeface="Wingdings" panose="05000000000000000000" pitchFamily="2" charset="2"/>
              <a:buChar char="§"/>
            </a:pPr>
            <a:endParaRPr lang="nl-BE" sz="1600" dirty="0"/>
          </a:p>
        </p:txBody>
      </p:sp>
      <p:pic>
        <p:nvPicPr>
          <p:cNvPr id="10856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26" y="1713468"/>
            <a:ext cx="3420000" cy="171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5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ZoneTexte 145"/>
          <p:cNvSpPr txBox="1"/>
          <p:nvPr/>
        </p:nvSpPr>
        <p:spPr>
          <a:xfrm>
            <a:off x="539022" y="104176"/>
            <a:ext cx="3417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DF1FF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8254021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6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243597" y="244164"/>
            <a:ext cx="744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3183540" y="1637621"/>
            <a:ext cx="0" cy="137205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3109060" y="2640357"/>
            <a:ext cx="91978" cy="91978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3109060" y="2776382"/>
            <a:ext cx="91978" cy="91978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109060" y="2917700"/>
            <a:ext cx="91978" cy="91978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0D5778"/>
              </a:solidFill>
              <a:effectLst/>
              <a:uLnTx/>
              <a:uFillTx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539021" y="1225898"/>
            <a:ext cx="8428810" cy="3284923"/>
          </a:xfrm>
          <a:prstGeom prst="rect">
            <a:avLst/>
          </a:prstGeom>
        </p:spPr>
        <p:txBody>
          <a:bodyPr/>
          <a:lstStyle>
            <a:lvl1pPr marL="133344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tabLst/>
              <a:defRPr sz="1200" b="0" kern="1200" cap="none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267878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401221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540517" indent="-139298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675051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808395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>
                <a:solidFill>
                  <a:schemeClr val="tx1"/>
                </a:solidFill>
              </a:rPr>
              <a:t>Futur:</a:t>
            </a:r>
          </a:p>
          <a:p>
            <a:endParaRPr lang="nl-BE" sz="2400" dirty="0"/>
          </a:p>
          <a:p>
            <a:pPr lvl="1">
              <a:buSzPct val="75000"/>
              <a:buFont typeface="Wingdings" panose="05000000000000000000" pitchFamily="2" charset="2"/>
              <a:buChar char="§"/>
            </a:pPr>
            <a:r>
              <a:rPr lang="nl-BE" sz="2000" dirty="0"/>
              <a:t>Volonté de poursuivre l’exploitation de la voie d’eau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Nouveaux marchés aux Pays-Bas (50.000 tonnes)</a:t>
            </a:r>
          </a:p>
          <a:p>
            <a:pPr lvl="1">
              <a:buSzPct val="75000"/>
              <a:buFont typeface="Wingdings" panose="05000000000000000000" pitchFamily="2" charset="2"/>
              <a:buChar char="§"/>
            </a:pPr>
            <a:endParaRPr lang="nl-BE" sz="2000" dirty="0"/>
          </a:p>
          <a:p>
            <a:pPr lvl="1">
              <a:buSzPct val="75000"/>
              <a:buFont typeface="Wingdings" panose="05000000000000000000" pitchFamily="2" charset="2"/>
              <a:buChar char="§"/>
            </a:pPr>
            <a:r>
              <a:rPr lang="nl-BE" sz="2000" dirty="0"/>
              <a:t>Continuité de la Collaboration avec les agents du port autonome 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Recherche de solutions </a:t>
            </a:r>
            <a:r>
              <a:rPr lang="nl-BE" sz="1600" dirty="0" smtClean="0"/>
              <a:t>innovantes </a:t>
            </a:r>
            <a:r>
              <a:rPr lang="nl-BE" sz="1600" dirty="0"/>
              <a:t>favorisant la performance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Modernisation ou </a:t>
            </a:r>
            <a:r>
              <a:rPr lang="nl-BE" sz="1600" dirty="0" smtClean="0"/>
              <a:t>rénovation </a:t>
            </a:r>
            <a:r>
              <a:rPr lang="nl-BE" sz="1600" dirty="0"/>
              <a:t>des quais</a:t>
            </a:r>
          </a:p>
          <a:p>
            <a:pPr lvl="5">
              <a:buSzPct val="75000"/>
              <a:buFont typeface="Wingdings" panose="05000000000000000000" pitchFamily="2" charset="2"/>
              <a:buChar char="§"/>
            </a:pPr>
            <a:r>
              <a:rPr lang="nl-BE" sz="1600" dirty="0"/>
              <a:t>Entretien des berges respectueux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31089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uper master">
  <a:themeElements>
    <a:clrScheme name="LHOIST">
      <a:dk1>
        <a:srgbClr val="000000"/>
      </a:dk1>
      <a:lt1>
        <a:srgbClr val="FFFFFF"/>
      </a:lt1>
      <a:dk2>
        <a:srgbClr val="FFFFFF"/>
      </a:dk2>
      <a:lt2>
        <a:srgbClr val="4F5761"/>
      </a:lt2>
      <a:accent1>
        <a:srgbClr val="00A4E8"/>
      </a:accent1>
      <a:accent2>
        <a:srgbClr val="662580"/>
      </a:accent2>
      <a:accent3>
        <a:srgbClr val="A3BF29"/>
      </a:accent3>
      <a:accent4>
        <a:srgbClr val="A31B5C"/>
      </a:accent4>
      <a:accent5>
        <a:srgbClr val="0D5778"/>
      </a:accent5>
      <a:accent6>
        <a:srgbClr val="E8501D"/>
      </a:accent6>
      <a:hlink>
        <a:srgbClr val="0D5778"/>
      </a:hlink>
      <a:folHlink>
        <a:srgbClr val="00A4E8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72000" bIns="45720" rtlCol="0">
        <a:spAutoFit/>
      </a:bodyPr>
      <a:lstStyle>
        <a:defPPr>
          <a:buClr>
            <a:schemeClr val="accent1"/>
          </a:buClr>
          <a:defRPr sz="1600" dirty="0" err="1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0170111_Template-4-3.potm" id="{1586A533-70F5-4FBB-BF6D-1CCEA45DB85B}" vid="{5F0C091E-8D92-4BF3-8F7E-E142D41D56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rgbClr val="0D5778"/>
    </a:dk1>
    <a:lt1>
      <a:sysClr val="window" lastClr="FFFFFF"/>
    </a:lt1>
    <a:dk2>
      <a:srgbClr val="0D5778"/>
    </a:dk2>
    <a:lt2>
      <a:srgbClr val="FFFFFF"/>
    </a:lt2>
    <a:accent1>
      <a:srgbClr val="009FE3"/>
    </a:accent1>
    <a:accent2>
      <a:srgbClr val="0D5778"/>
    </a:accent2>
    <a:accent3>
      <a:srgbClr val="BFBFBF"/>
    </a:accent3>
    <a:accent4>
      <a:srgbClr val="21BBEF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rgbClr val="0D5778"/>
    </a:dk1>
    <a:lt1>
      <a:sysClr val="window" lastClr="FFFFFF"/>
    </a:lt1>
    <a:dk2>
      <a:srgbClr val="0D5778"/>
    </a:dk2>
    <a:lt2>
      <a:srgbClr val="FFFFFF"/>
    </a:lt2>
    <a:accent1>
      <a:srgbClr val="009FE3"/>
    </a:accent1>
    <a:accent2>
      <a:srgbClr val="0D5778"/>
    </a:accent2>
    <a:accent3>
      <a:srgbClr val="BFBFBF"/>
    </a:accent3>
    <a:accent4>
      <a:srgbClr val="21BBEF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338</Words>
  <Application>Microsoft Office PowerPoint</Application>
  <PresentationFormat>On-screen Show (16:9)</PresentationFormat>
  <Paragraphs>95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1_Super master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Celka sprl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Yvan Celka</dc:creator>
  <cp:lastModifiedBy>RIGUELLE Antoine</cp:lastModifiedBy>
  <cp:revision>409</cp:revision>
  <cp:lastPrinted>2016-02-18T14:42:07Z</cp:lastPrinted>
  <dcterms:created xsi:type="dcterms:W3CDTF">2014-04-16T15:35:31Z</dcterms:created>
  <dcterms:modified xsi:type="dcterms:W3CDTF">2018-11-07T09:22:11Z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D68A88FF-7657-4BD9-A0F1-5DDF91601759</vt:lpwstr>
  </property>
  <property fmtid="{D5CDD505-2E9C-101B-9397-08002B2CF9AE}" pid="3" name="ArticulatePath">
    <vt:lpwstr>Lhoist_GroupPresentation_FR</vt:lpwstr>
  </property>
</Properties>
</file>